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48" r:id="rId4"/>
  </p:sldMasterIdLst>
  <p:notesMasterIdLst>
    <p:notesMasterId r:id="rId82"/>
  </p:notesMasterIdLst>
  <p:sldIdLst>
    <p:sldId id="840" r:id="rId5"/>
    <p:sldId id="866" r:id="rId6"/>
    <p:sldId id="1260" r:id="rId7"/>
    <p:sldId id="1279" r:id="rId8"/>
    <p:sldId id="1262" r:id="rId9"/>
    <p:sldId id="1290" r:id="rId10"/>
    <p:sldId id="258" r:id="rId11"/>
    <p:sldId id="335" r:id="rId12"/>
    <p:sldId id="260" r:id="rId13"/>
    <p:sldId id="261" r:id="rId14"/>
    <p:sldId id="262" r:id="rId15"/>
    <p:sldId id="263" r:id="rId16"/>
    <p:sldId id="264" r:id="rId17"/>
    <p:sldId id="266" r:id="rId18"/>
    <p:sldId id="267" r:id="rId19"/>
    <p:sldId id="268" r:id="rId20"/>
    <p:sldId id="1147" r:id="rId21"/>
    <p:sldId id="1263" r:id="rId22"/>
    <p:sldId id="1296" r:id="rId23"/>
    <p:sldId id="1312" r:id="rId24"/>
    <p:sldId id="1311" r:id="rId25"/>
    <p:sldId id="1287" r:id="rId26"/>
    <p:sldId id="1298" r:id="rId27"/>
    <p:sldId id="1299" r:id="rId28"/>
    <p:sldId id="1370" r:id="rId29"/>
    <p:sldId id="1300" r:id="rId30"/>
    <p:sldId id="1301" r:id="rId31"/>
    <p:sldId id="1268" r:id="rId32"/>
    <p:sldId id="1352" r:id="rId33"/>
    <p:sldId id="1362" r:id="rId34"/>
    <p:sldId id="1353" r:id="rId35"/>
    <p:sldId id="1355" r:id="rId36"/>
    <p:sldId id="1356" r:id="rId37"/>
    <p:sldId id="1357" r:id="rId38"/>
    <p:sldId id="1358" r:id="rId39"/>
    <p:sldId id="1360" r:id="rId40"/>
    <p:sldId id="1361" r:id="rId41"/>
    <p:sldId id="1276" r:id="rId42"/>
    <p:sldId id="1322" r:id="rId43"/>
    <p:sldId id="1323" r:id="rId44"/>
    <p:sldId id="1324" r:id="rId45"/>
    <p:sldId id="1325" r:id="rId46"/>
    <p:sldId id="1326" r:id="rId47"/>
    <p:sldId id="1327" r:id="rId48"/>
    <p:sldId id="1328" r:id="rId49"/>
    <p:sldId id="1329" r:id="rId50"/>
    <p:sldId id="1330" r:id="rId51"/>
    <p:sldId id="1331" r:id="rId52"/>
    <p:sldId id="1332" r:id="rId53"/>
    <p:sldId id="1372" r:id="rId54"/>
    <p:sldId id="1373" r:id="rId55"/>
    <p:sldId id="1374" r:id="rId56"/>
    <p:sldId id="1375" r:id="rId57"/>
    <p:sldId id="1377" r:id="rId58"/>
    <p:sldId id="1378" r:id="rId59"/>
    <p:sldId id="1267" r:id="rId60"/>
    <p:sldId id="1303" r:id="rId61"/>
    <p:sldId id="1304" r:id="rId62"/>
    <p:sldId id="1305" r:id="rId63"/>
    <p:sldId id="1306" r:id="rId64"/>
    <p:sldId id="1307" r:id="rId65"/>
    <p:sldId id="1308" r:id="rId66"/>
    <p:sldId id="1309" r:id="rId67"/>
    <p:sldId id="1310" r:id="rId68"/>
    <p:sldId id="1270" r:id="rId69"/>
    <p:sldId id="1337" r:id="rId70"/>
    <p:sldId id="1338" r:id="rId71"/>
    <p:sldId id="1339" r:id="rId72"/>
    <p:sldId id="1340" r:id="rId73"/>
    <p:sldId id="1341" r:id="rId74"/>
    <p:sldId id="1342" r:id="rId75"/>
    <p:sldId id="1343" r:id="rId76"/>
    <p:sldId id="1344" r:id="rId77"/>
    <p:sldId id="1345" r:id="rId78"/>
    <p:sldId id="1346" r:id="rId79"/>
    <p:sldId id="1371" r:id="rId80"/>
    <p:sldId id="1257" r:id="rId81"/>
  </p:sldIdLst>
  <p:sldSz cx="14630400" cy="8229600"/>
  <p:notesSz cx="6858000" cy="9144000"/>
  <p:embeddedFontLst>
    <p:embeddedFont>
      <p:font typeface="Calibri" panose="020F0502020204030204" pitchFamily="34" charset="0"/>
      <p:regular r:id="rId83"/>
      <p:bold r:id="rId83"/>
      <p:italic r:id="rId83"/>
      <p:boldItalic r:id="rId83"/>
    </p:embeddedFont>
    <p:embeddedFont>
      <p:font typeface="Comic Sans MS" panose="030F0902030302020204" pitchFamily="66" charset="0"/>
      <p:regular r:id="rId84"/>
    </p:embeddedFont>
    <p:embeddedFont>
      <p:font typeface="Helvetica Neue" panose="02000503000000020004" pitchFamily="2" charset="0"/>
      <p:regular r:id="rId83"/>
      <p:bold r:id="rId83"/>
      <p:italic r:id="rId83"/>
      <p:boldItalic r:id="rId83"/>
    </p:embeddedFont>
    <p:embeddedFont>
      <p:font typeface="Times"/>
      <p:regular r:id="rId83"/>
      <p:bold r:id="rId83"/>
      <p:italic r:id="rId83"/>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4">
          <p15:clr>
            <a:srgbClr val="A4A3A4"/>
          </p15:clr>
        </p15:guide>
        <p15:guide id="2" pos="9048">
          <p15:clr>
            <a:srgbClr val="A4A3A4"/>
          </p15:clr>
        </p15:guide>
        <p15:guide id="3" orient="horz" pos="4992">
          <p15:clr>
            <a:srgbClr val="A4A3A4"/>
          </p15:clr>
        </p15:guide>
        <p15:guide id="4" pos="144">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oundtripDataSignature="AMtx7mjTSD0yLbunQD2u23NsgewGZAQTQQ==" r:id="rId147"/>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onstantine dovrolis"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41"/>
    <p:restoredTop sz="78067"/>
  </p:normalViewPr>
  <p:slideViewPr>
    <p:cSldViewPr snapToGrid="0">
      <p:cViewPr varScale="1">
        <p:scale>
          <a:sx n="72" d="100"/>
          <a:sy n="72" d="100"/>
        </p:scale>
        <p:origin x="1272" y="200"/>
      </p:cViewPr>
      <p:guideLst>
        <p:guide orient="horz" pos="144"/>
        <p:guide pos="9048"/>
        <p:guide orient="horz" pos="4992"/>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49" Type="http://schemas.openxmlformats.org/officeDocument/2006/relationships/presProps" Target="presProps.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47" Type="http://customschemas.google.com/relationships/presentationmetadata" Target="meta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15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NUL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148" Type="http://schemas.openxmlformats.org/officeDocument/2006/relationships/commentAuthors" Target="commentAuthors.xml"/><Relationship Id="rId15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notesMaster" Target="notesMasters/notesMaster1.xml"/><Relationship Id="rId152" Type="http://schemas.openxmlformats.org/officeDocument/2006/relationships/tableStyles" Target="tableStyles.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1</a:t>
            </a:fld>
            <a:endParaRPr lang="en-US"/>
          </a:p>
        </p:txBody>
      </p:sp>
    </p:spTree>
    <p:extLst>
      <p:ext uri="{BB962C8B-B14F-4D97-AF65-F5344CB8AC3E}">
        <p14:creationId xmlns:p14="http://schemas.microsoft.com/office/powerpoint/2010/main" val="99909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r>
              <a:rPr lang="en-US" sz="1632"/>
              <a:t>By the way, social networking is not a human invention. A large number of species create complex and dynamic social networks. </a:t>
            </a:r>
            <a:endParaRPr/>
          </a:p>
          <a:p>
            <a:pPr marL="0" lvl="0" indent="0" algn="l" rtl="0">
              <a:lnSpc>
                <a:spcPct val="80000"/>
              </a:lnSpc>
              <a:spcBef>
                <a:spcPts val="0"/>
              </a:spcBef>
              <a:spcAft>
                <a:spcPts val="0"/>
              </a:spcAft>
              <a:buNone/>
            </a:pPr>
            <a:endParaRPr sz="1632"/>
          </a:p>
          <a:p>
            <a:pPr marL="0" lvl="0" indent="0" algn="l" rtl="0">
              <a:lnSpc>
                <a:spcPct val="80000"/>
              </a:lnSpc>
              <a:spcBef>
                <a:spcPts val="0"/>
              </a:spcBef>
              <a:spcAft>
                <a:spcPts val="0"/>
              </a:spcAft>
              <a:buNone/>
            </a:pPr>
            <a:r>
              <a:rPr lang="en-US" sz="1632"/>
              <a:t>&lt;</a:t>
            </a:r>
            <a:r>
              <a:rPr lang="en-US" sz="1632" b="1"/>
              <a:t>click</a:t>
            </a:r>
            <a:r>
              <a:rPr lang="en-US" sz="1632"/>
              <a:t>&gt;This network refers to 62 dolphins that were monitored for a period of about 7 years. Two individuals are connected if they spend significant amount of time swimming together. The researchers that first performed this study noticed two strongly formed communities</a:t>
            </a:r>
            <a:r>
              <a:rPr lang="en-US" sz="1632" b="1"/>
              <a:t>,&lt;click&gt; </a:t>
            </a:r>
            <a:r>
              <a:rPr lang="en-US" sz="1632"/>
              <a:t>the blue and the red, and a more weakly formed community &lt;</a:t>
            </a:r>
            <a:r>
              <a:rPr lang="en-US" sz="1632" b="1"/>
              <a:t>click</a:t>
            </a:r>
            <a:r>
              <a:rPr lang="en-US" sz="1632"/>
              <a:t>&gt; (the green) that often interacts with both the blue and red communities. &lt;</a:t>
            </a:r>
            <a:r>
              <a:rPr lang="en-US" sz="1632" b="1"/>
              <a:t>click</a:t>
            </a:r>
            <a:r>
              <a:rPr lang="en-US" sz="1632"/>
              <a:t>&gt;The dolphins shown as black dots were not included in the original data analysis. </a:t>
            </a:r>
            <a:endParaRPr/>
          </a:p>
          <a:p>
            <a:pPr marL="0" lvl="0" indent="0" algn="l" rtl="0">
              <a:lnSpc>
                <a:spcPct val="80000"/>
              </a:lnSpc>
              <a:spcBef>
                <a:spcPts val="0"/>
              </a:spcBef>
              <a:spcAft>
                <a:spcPts val="0"/>
              </a:spcAft>
              <a:buNone/>
            </a:pPr>
            <a:endParaRPr sz="1632"/>
          </a:p>
          <a:p>
            <a:pPr marL="0" lvl="0" indent="0" algn="l" rtl="0">
              <a:lnSpc>
                <a:spcPct val="80000"/>
              </a:lnSpc>
              <a:spcBef>
                <a:spcPts val="0"/>
              </a:spcBef>
              <a:spcAft>
                <a:spcPts val="0"/>
              </a:spcAft>
              <a:buNone/>
            </a:pPr>
            <a:r>
              <a:rPr lang="en-US" sz="1632" b="1"/>
              <a:t>&lt;click&gt; </a:t>
            </a:r>
            <a:r>
              <a:rPr lang="en-US" sz="1632"/>
              <a:t>The blue dashed line represents how a community detection algorithm would separate the dolphins into two groups, without any information about the color of each node. Note that the algorithm is doing a pretty good job separating the blue and red communities – and it also suggests what group the black nodes most likely belong to.</a:t>
            </a:r>
            <a:endParaRPr/>
          </a:p>
        </p:txBody>
      </p:sp>
      <p:sp>
        <p:nvSpPr>
          <p:cNvPr id="196" name="Google Shape;19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r>
              <a:rPr lang="en-US" sz="1632"/>
              <a:t>Networks sometimes refer to the exchange of products, materials or just money. Such networks are valuable in the field of economics and finance. </a:t>
            </a:r>
            <a:endParaRPr/>
          </a:p>
          <a:p>
            <a:pPr marL="0" lvl="0" indent="0" algn="l" rtl="0">
              <a:lnSpc>
                <a:spcPct val="80000"/>
              </a:lnSpc>
              <a:spcBef>
                <a:spcPts val="0"/>
              </a:spcBef>
              <a:spcAft>
                <a:spcPts val="0"/>
              </a:spcAft>
              <a:buNone/>
            </a:pPr>
            <a:endParaRPr sz="1632"/>
          </a:p>
          <a:p>
            <a:pPr marL="0" lvl="0" indent="0" algn="l" rtl="0">
              <a:lnSpc>
                <a:spcPct val="80000"/>
              </a:lnSpc>
              <a:spcBef>
                <a:spcPts val="0"/>
              </a:spcBef>
              <a:spcAft>
                <a:spcPts val="0"/>
              </a:spcAft>
              <a:buNone/>
            </a:pPr>
            <a:r>
              <a:rPr lang="en-US" sz="1632"/>
              <a:t>The networks here  show three different snapshots</a:t>
            </a:r>
            <a:r>
              <a:rPr lang="en-US" sz="1632" b="1"/>
              <a:t>, &lt;click&gt; </a:t>
            </a:r>
            <a:r>
              <a:rPr lang="en-US" sz="1632"/>
              <a:t>from 1995 to 2011, showing the trade volume between different countries (only the countries with the largest trade values). The visualization does not show numbers but the edges are in fact directed and weighted, showing the total trade volume from country X to country Y during that year. </a:t>
            </a:r>
            <a:endParaRPr/>
          </a:p>
          <a:p>
            <a:pPr marL="0" lvl="0" indent="0" algn="l" rtl="0">
              <a:lnSpc>
                <a:spcPct val="80000"/>
              </a:lnSpc>
              <a:spcBef>
                <a:spcPts val="0"/>
              </a:spcBef>
              <a:spcAft>
                <a:spcPts val="0"/>
              </a:spcAft>
              <a:buNone/>
            </a:pPr>
            <a:endParaRPr sz="1632"/>
          </a:p>
          <a:p>
            <a:pPr marL="0" lvl="0" indent="0" algn="l" rtl="0">
              <a:lnSpc>
                <a:spcPct val="80000"/>
              </a:lnSpc>
              <a:spcBef>
                <a:spcPts val="0"/>
              </a:spcBef>
              <a:spcAft>
                <a:spcPts val="0"/>
              </a:spcAft>
              <a:buNone/>
            </a:pPr>
            <a:r>
              <a:rPr lang="en-US" sz="1632" b="1"/>
              <a:t>&lt;click&gt; </a:t>
            </a:r>
            <a:r>
              <a:rPr lang="en-US" sz="1632"/>
              <a:t>This is a good example of a </a:t>
            </a:r>
            <a:r>
              <a:rPr lang="en-US" sz="1632" b="1"/>
              <a:t>dynamic</a:t>
            </a:r>
            <a:r>
              <a:rPr lang="en-US" sz="1632"/>
              <a:t> network – a network that changes over time. Note how much denser the network has gradually become. You can also see many other interesting changes, such as the major shift of China from a peripheral to a central role in the world trade network network.</a:t>
            </a:r>
            <a:endParaRPr/>
          </a:p>
          <a:p>
            <a:pPr marL="0" lvl="0" indent="0" algn="l" rtl="0">
              <a:lnSpc>
                <a:spcPct val="80000"/>
              </a:lnSpc>
              <a:spcBef>
                <a:spcPts val="0"/>
              </a:spcBef>
              <a:spcAft>
                <a:spcPts val="0"/>
              </a:spcAft>
              <a:buNone/>
            </a:pPr>
            <a:endParaRPr sz="1632"/>
          </a:p>
          <a:p>
            <a:pPr marL="0" lvl="0" indent="0" algn="l" rtl="0">
              <a:lnSpc>
                <a:spcPct val="80000"/>
              </a:lnSpc>
              <a:spcBef>
                <a:spcPts val="0"/>
              </a:spcBef>
              <a:spcAft>
                <a:spcPts val="0"/>
              </a:spcAft>
              <a:buNone/>
            </a:pPr>
            <a:r>
              <a:rPr lang="en-US" sz="1632"/>
              <a:t>If you want to analyze this data yourself, they are publicly available at the World Trade Organization link shown below</a:t>
            </a:r>
            <a:endParaRPr sz="1632" b="1"/>
          </a:p>
        </p:txBody>
      </p:sp>
      <p:sp>
        <p:nvSpPr>
          <p:cNvPr id="212" name="Google Shape;212;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chemeClr val="dk1"/>
              </a:buClr>
              <a:buSzPts val="1344"/>
              <a:buFont typeface="Calibri"/>
              <a:buNone/>
            </a:pPr>
            <a:r>
              <a:rPr lang="en-US" sz="1344" dirty="0"/>
              <a:t>Lets now switch to biological systems. There are several mechanisms in a living cell that depend on network interactions – rather than individual chemical reactions or molecules. </a:t>
            </a:r>
            <a:endParaRPr dirty="0"/>
          </a:p>
          <a:p>
            <a:pPr marL="0" lvl="0" indent="0" algn="l" rtl="0">
              <a:lnSpc>
                <a:spcPct val="80000"/>
              </a:lnSpc>
              <a:spcBef>
                <a:spcPts val="0"/>
              </a:spcBef>
              <a:spcAft>
                <a:spcPts val="0"/>
              </a:spcAft>
              <a:buNone/>
            </a:pPr>
            <a:endParaRPr sz="1344" b="1" dirty="0"/>
          </a:p>
          <a:p>
            <a:pPr marL="0" lvl="0" indent="0" algn="l" rtl="0">
              <a:lnSpc>
                <a:spcPct val="80000"/>
              </a:lnSpc>
              <a:spcBef>
                <a:spcPts val="0"/>
              </a:spcBef>
              <a:spcAft>
                <a:spcPts val="0"/>
              </a:spcAft>
              <a:buNone/>
            </a:pPr>
            <a:r>
              <a:rPr lang="en-US" sz="1344" dirty="0"/>
              <a:t>&lt;click&gt;Most of the functions of a biological cell are performed through proteins. You can think of proteins as “</a:t>
            </a:r>
            <a:r>
              <a:rPr lang="en-US" sz="1344" dirty="0" err="1"/>
              <a:t>lego</a:t>
            </a:r>
            <a:r>
              <a:rPr lang="en-US" sz="1344" dirty="0"/>
              <a:t> pieces” of specific shape and size that can interact with other proteins to perform a certain function, such as signal transduction, transport of other proteins, or DNA transcription, as shown at the top-right. </a:t>
            </a:r>
            <a:endParaRPr dirty="0"/>
          </a:p>
          <a:p>
            <a:pPr marL="0" lvl="0" indent="0" algn="l" rtl="0">
              <a:lnSpc>
                <a:spcPct val="80000"/>
              </a:lnSpc>
              <a:spcBef>
                <a:spcPts val="0"/>
              </a:spcBef>
              <a:spcAft>
                <a:spcPts val="0"/>
              </a:spcAft>
              <a:buNone/>
            </a:pPr>
            <a:endParaRPr sz="1344" dirty="0"/>
          </a:p>
          <a:p>
            <a:pPr marL="0" lvl="0" indent="0" algn="l" rtl="0">
              <a:lnSpc>
                <a:spcPct val="80000"/>
              </a:lnSpc>
              <a:spcBef>
                <a:spcPts val="0"/>
              </a:spcBef>
              <a:spcAft>
                <a:spcPts val="0"/>
              </a:spcAft>
              <a:buNone/>
            </a:pPr>
            <a:r>
              <a:rPr lang="en-US" sz="1344" dirty="0"/>
              <a:t>&lt;click&gt;The set of all possible interactions between protein pairs in a cell forms the Protein-Protein Interaction (PPI) network of that cell. This network is extremely important not only in understanding how the cell performs each function – but also to understand diseases in which one or more proteins does not fold properly (such as Alzheimer’s, ALS or sickle cell disease). Additionally, PPI networks are instrumental in designing drugs that target specific viruses or other pathogens. </a:t>
            </a:r>
            <a:endParaRPr dirty="0"/>
          </a:p>
          <a:p>
            <a:pPr marL="0" lvl="0" indent="0" algn="l" rtl="0">
              <a:lnSpc>
                <a:spcPct val="80000"/>
              </a:lnSpc>
              <a:spcBef>
                <a:spcPts val="0"/>
              </a:spcBef>
              <a:spcAft>
                <a:spcPts val="0"/>
              </a:spcAft>
              <a:buNone/>
            </a:pPr>
            <a:endParaRPr sz="1344" dirty="0"/>
          </a:p>
          <a:p>
            <a:pPr marL="0" lvl="0" indent="0" algn="l" rtl="0">
              <a:lnSpc>
                <a:spcPct val="80000"/>
              </a:lnSpc>
              <a:spcBef>
                <a:spcPts val="0"/>
              </a:spcBef>
              <a:spcAft>
                <a:spcPts val="0"/>
              </a:spcAft>
              <a:buNone/>
            </a:pPr>
            <a:r>
              <a:rPr lang="en-US" sz="1344" dirty="0"/>
              <a:t>&lt;click&gt;This figure shows the PPI network of a single-cell organism called Fission Yeast, and it consists of about 3400 proteins and 37000 interactions. The different colored clusters in the network correspond to specific biological functions. As you can see most functions are performed by groups of highly interconnected proteins – but there are also many proteins that bridge those clusters, contributing in more than one biological function. </a:t>
            </a:r>
            <a:endParaRPr dirty="0"/>
          </a:p>
        </p:txBody>
      </p:sp>
      <p:sp>
        <p:nvSpPr>
          <p:cNvPr id="223" name="Google Shape;223;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r>
              <a:rPr lang="en-US" sz="1344" b="1"/>
              <a:t>(first show the picture at the top left – then with animation show the lower picture)</a:t>
            </a:r>
            <a:endParaRPr/>
          </a:p>
          <a:p>
            <a:pPr marL="0" lvl="0" indent="0" algn="l" rtl="0">
              <a:lnSpc>
                <a:spcPct val="80000"/>
              </a:lnSpc>
              <a:spcBef>
                <a:spcPts val="0"/>
              </a:spcBef>
              <a:spcAft>
                <a:spcPts val="0"/>
              </a:spcAft>
              <a:buNone/>
            </a:pPr>
            <a:endParaRPr sz="1344"/>
          </a:p>
          <a:p>
            <a:pPr marL="0" lvl="0" indent="0" algn="l" rtl="0">
              <a:lnSpc>
                <a:spcPct val="80000"/>
              </a:lnSpc>
              <a:spcBef>
                <a:spcPts val="0"/>
              </a:spcBef>
              <a:spcAft>
                <a:spcPts val="0"/>
              </a:spcAft>
              <a:buNone/>
            </a:pPr>
            <a:r>
              <a:rPr lang="en-US" sz="1344"/>
              <a:t>The brain is also a system that is actively studied as a network – both at the level of individual neurons, and at a lower spatial resolution (at the level of brain regions). </a:t>
            </a:r>
            <a:endParaRPr/>
          </a:p>
          <a:p>
            <a:pPr marL="0" lvl="0" indent="0" algn="l" rtl="0">
              <a:lnSpc>
                <a:spcPct val="80000"/>
              </a:lnSpc>
              <a:spcBef>
                <a:spcPts val="0"/>
              </a:spcBef>
              <a:spcAft>
                <a:spcPts val="0"/>
              </a:spcAft>
              <a:buNone/>
            </a:pPr>
            <a:r>
              <a:rPr lang="en-US" sz="1344"/>
              <a:t>The figure at the top shows a sketch of two neurons that connect syntactically. &lt;</a:t>
            </a:r>
            <a:r>
              <a:rPr lang="en-US" sz="1344" b="1"/>
              <a:t>click</a:t>
            </a:r>
            <a:r>
              <a:rPr lang="en-US" sz="1344"/>
              <a:t>&gt; When the left neuron (called pre-synaptic) “fires” (i.e., it generates an action potential), the receiving neuron at the right &lt;click&gt;(post-synaptic) will get depolarized and may also generate an action potential. Note that the connection is directed – and weighted by the number and strength of the corresponding synapses.</a:t>
            </a:r>
            <a:endParaRPr/>
          </a:p>
          <a:p>
            <a:pPr marL="0" lvl="0" indent="0" algn="l" rtl="0">
              <a:lnSpc>
                <a:spcPct val="80000"/>
              </a:lnSpc>
              <a:spcBef>
                <a:spcPts val="0"/>
              </a:spcBef>
              <a:spcAft>
                <a:spcPts val="0"/>
              </a:spcAft>
              <a:buNone/>
            </a:pPr>
            <a:endParaRPr sz="1344"/>
          </a:p>
          <a:p>
            <a:pPr marL="0" lvl="0" indent="0" algn="l" rtl="0">
              <a:lnSpc>
                <a:spcPct val="80000"/>
              </a:lnSpc>
              <a:spcBef>
                <a:spcPts val="0"/>
              </a:spcBef>
              <a:spcAft>
                <a:spcPts val="0"/>
              </a:spcAft>
              <a:buNone/>
            </a:pPr>
            <a:r>
              <a:rPr lang="en-US" sz="1344" b="1"/>
              <a:t>&lt;click&gt; </a:t>
            </a:r>
            <a:r>
              <a:rPr lang="en-US" sz="1344"/>
              <a:t>Our brain is nothing but a huge network of such interconnected neurons – the human brain includes about 86 Billion neurons and more than 100 Trillion Synapses – a huge network indeed!  But it is important to pause for a moment and consider that all our impressive capabilities (and fallacies!) mind are generated not by the complexity of individual neurons – but by the complexity of the network that interconnects those neurons. The neurons in the human brain are practically the same cell as the neurons in any other animal. What makes us humans rather than flies or cats is the network within our skull.</a:t>
            </a:r>
            <a:endParaRPr/>
          </a:p>
          <a:p>
            <a:pPr marL="0" lvl="0" indent="0" algn="l" rtl="0">
              <a:lnSpc>
                <a:spcPct val="80000"/>
              </a:lnSpc>
              <a:spcBef>
                <a:spcPts val="0"/>
              </a:spcBef>
              <a:spcAft>
                <a:spcPts val="0"/>
              </a:spcAft>
              <a:buNone/>
            </a:pPr>
            <a:endParaRPr sz="1344"/>
          </a:p>
          <a:p>
            <a:pPr marL="0" lvl="0" indent="0" algn="l" rtl="0">
              <a:lnSpc>
                <a:spcPct val="80000"/>
              </a:lnSpc>
              <a:spcBef>
                <a:spcPts val="0"/>
              </a:spcBef>
              <a:spcAft>
                <a:spcPts val="0"/>
              </a:spcAft>
              <a:buNone/>
            </a:pPr>
            <a:endParaRPr sz="1344"/>
          </a:p>
          <a:p>
            <a:pPr marL="0" lvl="0" indent="0" algn="l" rtl="0">
              <a:lnSpc>
                <a:spcPct val="80000"/>
              </a:lnSpc>
              <a:spcBef>
                <a:spcPts val="0"/>
              </a:spcBef>
              <a:spcAft>
                <a:spcPts val="0"/>
              </a:spcAft>
              <a:buNone/>
            </a:pPr>
            <a:endParaRPr sz="1344"/>
          </a:p>
        </p:txBody>
      </p:sp>
      <p:sp>
        <p:nvSpPr>
          <p:cNvPr id="271" name="Google Shape;271;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As mentioned earlier in this lesson, we know the complete neural network of few species – such as the microscopic worm C.elegans. </a:t>
            </a:r>
            <a:endParaRPr/>
          </a:p>
          <a:p>
            <a:pPr marL="0" lvl="0" indent="0" algn="l" rtl="0">
              <a:spcBef>
                <a:spcPts val="0"/>
              </a:spcBef>
              <a:spcAft>
                <a:spcPts val="0"/>
              </a:spcAft>
              <a:buNone/>
            </a:pPr>
            <a:endParaRPr/>
          </a:p>
          <a:p>
            <a:pPr marL="0" lvl="0" indent="0" algn="l" rtl="0">
              <a:spcBef>
                <a:spcPts val="0"/>
              </a:spcBef>
              <a:spcAft>
                <a:spcPts val="0"/>
              </a:spcAft>
              <a:buNone/>
            </a:pPr>
            <a:r>
              <a:rPr lang="en-US"/>
              <a:t>This visualization shows neurons with three different colors, </a:t>
            </a:r>
            <a:r>
              <a:rPr lang="en-US" b="1"/>
              <a:t>&lt;click&gt; </a:t>
            </a:r>
            <a:r>
              <a:rPr lang="en-US"/>
              <a:t>red for sensory neurons (providing input to the neural system), </a:t>
            </a:r>
            <a:r>
              <a:rPr lang="en-US" b="1"/>
              <a:t>&lt;click&gt; </a:t>
            </a:r>
            <a:r>
              <a:rPr lang="en-US"/>
              <a:t>green for motor neurons (generating output action by connecting to muscles), and </a:t>
            </a:r>
            <a:r>
              <a:rPr lang="en-US" b="1"/>
              <a:t>&lt;click&gt;  </a:t>
            </a:r>
            <a:r>
              <a:rPr lang="en-US"/>
              <a:t>blue for interneurons (“computing” the intermediate-level functions). </a:t>
            </a:r>
            <a:endParaRPr/>
          </a:p>
        </p:txBody>
      </p:sp>
      <p:sp>
        <p:nvSpPr>
          <p:cNvPr id="288" name="Google Shape;28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80000"/>
              </a:lnSpc>
              <a:spcBef>
                <a:spcPts val="0"/>
              </a:spcBef>
              <a:spcAft>
                <a:spcPts val="0"/>
              </a:spcAft>
              <a:buNone/>
            </a:pPr>
            <a:r>
              <a:rPr lang="en-US" sz="1488"/>
              <a:t>It is extremely unlikely that we will have similar maps for the entire human brain in the near future. Instead, the human brain network is usually studied at a coarser-level of spatial resolution using Magnetic Resonance Imaging (MRI), which is a non-invasive neuroimaging technology. </a:t>
            </a:r>
            <a:endParaRPr/>
          </a:p>
          <a:p>
            <a:pPr marL="0" lvl="0" indent="0" algn="l" rtl="0">
              <a:lnSpc>
                <a:spcPct val="80000"/>
              </a:lnSpc>
              <a:spcBef>
                <a:spcPts val="0"/>
              </a:spcBef>
              <a:spcAft>
                <a:spcPts val="0"/>
              </a:spcAft>
              <a:buNone/>
            </a:pPr>
            <a:endParaRPr sz="1488"/>
          </a:p>
          <a:p>
            <a:pPr marL="0" lvl="0" indent="0" algn="l" rtl="0">
              <a:lnSpc>
                <a:spcPct val="80000"/>
              </a:lnSpc>
              <a:spcBef>
                <a:spcPts val="0"/>
              </a:spcBef>
              <a:spcAft>
                <a:spcPts val="0"/>
              </a:spcAft>
              <a:buNone/>
            </a:pPr>
            <a:r>
              <a:rPr lang="en-US" sz="1488"/>
              <a:t>Diffusion-weighted MRI  provides maps showing how different brain regions (down to a voxel dimension of about 1mm) are connected to each other. These anatomical connections can be inferred using some very interesting algorithms that perform “tractography”, and they allow us to create </a:t>
            </a:r>
            <a:r>
              <a:rPr lang="en-US" sz="1488" b="1"/>
              <a:t>&lt;click&gt; </a:t>
            </a:r>
            <a:r>
              <a:rPr lang="en-US" sz="1488"/>
              <a:t>structural brain networks, as shown at the upper part of the figure.</a:t>
            </a:r>
            <a:endParaRPr/>
          </a:p>
          <a:p>
            <a:pPr marL="0" lvl="0" indent="0" algn="l" rtl="0">
              <a:lnSpc>
                <a:spcPct val="80000"/>
              </a:lnSpc>
              <a:spcBef>
                <a:spcPts val="0"/>
              </a:spcBef>
              <a:spcAft>
                <a:spcPts val="0"/>
              </a:spcAft>
              <a:buNone/>
            </a:pPr>
            <a:endParaRPr sz="1488"/>
          </a:p>
          <a:p>
            <a:pPr marL="0" lvl="0" indent="0" algn="l" rtl="0">
              <a:lnSpc>
                <a:spcPct val="80000"/>
              </a:lnSpc>
              <a:spcBef>
                <a:spcPts val="0"/>
              </a:spcBef>
              <a:spcAft>
                <a:spcPts val="0"/>
              </a:spcAft>
              <a:buNone/>
            </a:pPr>
            <a:r>
              <a:rPr lang="en-US" sz="1488"/>
              <a:t>&lt;</a:t>
            </a:r>
            <a:r>
              <a:rPr lang="en-US" sz="1488" b="1"/>
              <a:t>click</a:t>
            </a:r>
            <a:r>
              <a:rPr lang="en-US" sz="1488"/>
              <a:t>&gt; Functional MRI (fMRI) on the other hand provides a timeseries for each brain region, showing how active that region is as function of time. This depends of course on the cognitive task that the subject performs during the MRI scan. The spatio-temporal correlations between different brain regions allows us to construct functional brain regions, as shown at the lower part of the figure. </a:t>
            </a:r>
            <a:endParaRPr sz="1488"/>
          </a:p>
          <a:p>
            <a:pPr marL="0" lvl="0" indent="0" algn="l" rtl="0">
              <a:lnSpc>
                <a:spcPct val="80000"/>
              </a:lnSpc>
              <a:spcBef>
                <a:spcPts val="0"/>
              </a:spcBef>
              <a:spcAft>
                <a:spcPts val="0"/>
              </a:spcAft>
              <a:buNone/>
            </a:pPr>
            <a:endParaRPr sz="1488"/>
          </a:p>
          <a:p>
            <a:pPr marL="0" lvl="0" indent="0" algn="l" rtl="0">
              <a:lnSpc>
                <a:spcPct val="80000"/>
              </a:lnSpc>
              <a:spcBef>
                <a:spcPts val="0"/>
              </a:spcBef>
              <a:spcAft>
                <a:spcPts val="0"/>
              </a:spcAft>
              <a:buNone/>
            </a:pPr>
            <a:r>
              <a:rPr lang="en-US" sz="1488"/>
              <a:t>We will discuss in more technical detail how to infer and analyze functional networks derived from spatio-temporal data later in the course. </a:t>
            </a:r>
            <a:endParaRPr/>
          </a:p>
        </p:txBody>
      </p:sp>
      <p:sp>
        <p:nvSpPr>
          <p:cNvPr id="301" name="Google Shape;301;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35018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19</a:t>
            </a:fld>
            <a:endParaRPr lang="en-US"/>
          </a:p>
        </p:txBody>
      </p:sp>
    </p:spTree>
    <p:extLst>
      <p:ext uri="{BB962C8B-B14F-4D97-AF65-F5344CB8AC3E}">
        <p14:creationId xmlns:p14="http://schemas.microsoft.com/office/powerpoint/2010/main" val="1224423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20</a:t>
            </a:fld>
            <a:endParaRPr lang="en-US"/>
          </a:p>
        </p:txBody>
      </p:sp>
    </p:spTree>
    <p:extLst>
      <p:ext uri="{BB962C8B-B14F-4D97-AF65-F5344CB8AC3E}">
        <p14:creationId xmlns:p14="http://schemas.microsoft.com/office/powerpoint/2010/main" val="3763002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21</a:t>
            </a:fld>
            <a:endParaRPr lang="en-US"/>
          </a:p>
        </p:txBody>
      </p:sp>
    </p:spTree>
    <p:extLst>
      <p:ext uri="{BB962C8B-B14F-4D97-AF65-F5344CB8AC3E}">
        <p14:creationId xmlns:p14="http://schemas.microsoft.com/office/powerpoint/2010/main" val="2231286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2</a:t>
            </a:fld>
            <a:endParaRPr lang="en-US"/>
          </a:p>
        </p:txBody>
      </p:sp>
    </p:spTree>
    <p:extLst>
      <p:ext uri="{BB962C8B-B14F-4D97-AF65-F5344CB8AC3E}">
        <p14:creationId xmlns:p14="http://schemas.microsoft.com/office/powerpoint/2010/main" val="9626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22</a:t>
            </a:fld>
            <a:endParaRPr lang="en-US"/>
          </a:p>
        </p:txBody>
      </p:sp>
    </p:spTree>
    <p:extLst>
      <p:ext uri="{BB962C8B-B14F-4D97-AF65-F5344CB8AC3E}">
        <p14:creationId xmlns:p14="http://schemas.microsoft.com/office/powerpoint/2010/main" val="1706955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23</a:t>
            </a:fld>
            <a:endParaRPr lang="en-US"/>
          </a:p>
        </p:txBody>
      </p:sp>
    </p:spTree>
    <p:extLst>
      <p:ext uri="{BB962C8B-B14F-4D97-AF65-F5344CB8AC3E}">
        <p14:creationId xmlns:p14="http://schemas.microsoft.com/office/powerpoint/2010/main" val="1793244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24</a:t>
            </a:fld>
            <a:endParaRPr lang="en-US"/>
          </a:p>
        </p:txBody>
      </p:sp>
    </p:spTree>
    <p:extLst>
      <p:ext uri="{BB962C8B-B14F-4D97-AF65-F5344CB8AC3E}">
        <p14:creationId xmlns:p14="http://schemas.microsoft.com/office/powerpoint/2010/main" val="441171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25</a:t>
            </a:fld>
            <a:endParaRPr lang="en-US"/>
          </a:p>
        </p:txBody>
      </p:sp>
    </p:spTree>
    <p:extLst>
      <p:ext uri="{BB962C8B-B14F-4D97-AF65-F5344CB8AC3E}">
        <p14:creationId xmlns:p14="http://schemas.microsoft.com/office/powerpoint/2010/main" val="3962616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26</a:t>
            </a:fld>
            <a:endParaRPr lang="en-US"/>
          </a:p>
        </p:txBody>
      </p:sp>
    </p:spTree>
    <p:extLst>
      <p:ext uri="{BB962C8B-B14F-4D97-AF65-F5344CB8AC3E}">
        <p14:creationId xmlns:p14="http://schemas.microsoft.com/office/powerpoint/2010/main" val="2633894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27</a:t>
            </a:fld>
            <a:endParaRPr lang="en-US"/>
          </a:p>
        </p:txBody>
      </p:sp>
    </p:spTree>
    <p:extLst>
      <p:ext uri="{BB962C8B-B14F-4D97-AF65-F5344CB8AC3E}">
        <p14:creationId xmlns:p14="http://schemas.microsoft.com/office/powerpoint/2010/main" val="3016527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332797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29</a:t>
            </a:fld>
            <a:endParaRPr lang="en-US"/>
          </a:p>
        </p:txBody>
      </p:sp>
    </p:spTree>
    <p:extLst>
      <p:ext uri="{BB962C8B-B14F-4D97-AF65-F5344CB8AC3E}">
        <p14:creationId xmlns:p14="http://schemas.microsoft.com/office/powerpoint/2010/main" val="1430897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30</a:t>
            </a:fld>
            <a:endParaRPr lang="en-US"/>
          </a:p>
        </p:txBody>
      </p:sp>
    </p:spTree>
    <p:extLst>
      <p:ext uri="{BB962C8B-B14F-4D97-AF65-F5344CB8AC3E}">
        <p14:creationId xmlns:p14="http://schemas.microsoft.com/office/powerpoint/2010/main" val="525570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31</a:t>
            </a:fld>
            <a:endParaRPr lang="en-US"/>
          </a:p>
        </p:txBody>
      </p:sp>
    </p:spTree>
    <p:extLst>
      <p:ext uri="{BB962C8B-B14F-4D97-AF65-F5344CB8AC3E}">
        <p14:creationId xmlns:p14="http://schemas.microsoft.com/office/powerpoint/2010/main" val="2811010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3</a:t>
            </a:fld>
            <a:endParaRPr lang="en-US"/>
          </a:p>
        </p:txBody>
      </p:sp>
    </p:spTree>
    <p:extLst>
      <p:ext uri="{BB962C8B-B14F-4D97-AF65-F5344CB8AC3E}">
        <p14:creationId xmlns:p14="http://schemas.microsoft.com/office/powerpoint/2010/main" val="325901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32</a:t>
            </a:fld>
            <a:endParaRPr lang="en-US"/>
          </a:p>
        </p:txBody>
      </p:sp>
    </p:spTree>
    <p:extLst>
      <p:ext uri="{BB962C8B-B14F-4D97-AF65-F5344CB8AC3E}">
        <p14:creationId xmlns:p14="http://schemas.microsoft.com/office/powerpoint/2010/main" val="1716758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33</a:t>
            </a:fld>
            <a:endParaRPr lang="en-US"/>
          </a:p>
        </p:txBody>
      </p:sp>
    </p:spTree>
    <p:extLst>
      <p:ext uri="{BB962C8B-B14F-4D97-AF65-F5344CB8AC3E}">
        <p14:creationId xmlns:p14="http://schemas.microsoft.com/office/powerpoint/2010/main" val="2669185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34</a:t>
            </a:fld>
            <a:endParaRPr lang="en-US"/>
          </a:p>
        </p:txBody>
      </p:sp>
    </p:spTree>
    <p:extLst>
      <p:ext uri="{BB962C8B-B14F-4D97-AF65-F5344CB8AC3E}">
        <p14:creationId xmlns:p14="http://schemas.microsoft.com/office/powerpoint/2010/main" val="3260325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35</a:t>
            </a:fld>
            <a:endParaRPr lang="en-US"/>
          </a:p>
        </p:txBody>
      </p:sp>
    </p:spTree>
    <p:extLst>
      <p:ext uri="{BB962C8B-B14F-4D97-AF65-F5344CB8AC3E}">
        <p14:creationId xmlns:p14="http://schemas.microsoft.com/office/powerpoint/2010/main" val="4082202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36</a:t>
            </a:fld>
            <a:endParaRPr lang="en-US"/>
          </a:p>
        </p:txBody>
      </p:sp>
    </p:spTree>
    <p:extLst>
      <p:ext uri="{BB962C8B-B14F-4D97-AF65-F5344CB8AC3E}">
        <p14:creationId xmlns:p14="http://schemas.microsoft.com/office/powerpoint/2010/main" val="1000365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37</a:t>
            </a:fld>
            <a:endParaRPr lang="en-US"/>
          </a:p>
        </p:txBody>
      </p:sp>
    </p:spTree>
    <p:extLst>
      <p:ext uri="{BB962C8B-B14F-4D97-AF65-F5344CB8AC3E}">
        <p14:creationId xmlns:p14="http://schemas.microsoft.com/office/powerpoint/2010/main" val="3893247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397773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39</a:t>
            </a:fld>
            <a:endParaRPr lang="en-US"/>
          </a:p>
        </p:txBody>
      </p:sp>
    </p:spTree>
    <p:extLst>
      <p:ext uri="{BB962C8B-B14F-4D97-AF65-F5344CB8AC3E}">
        <p14:creationId xmlns:p14="http://schemas.microsoft.com/office/powerpoint/2010/main" val="3525002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40</a:t>
            </a:fld>
            <a:endParaRPr lang="en-US"/>
          </a:p>
        </p:txBody>
      </p:sp>
    </p:spTree>
    <p:extLst>
      <p:ext uri="{BB962C8B-B14F-4D97-AF65-F5344CB8AC3E}">
        <p14:creationId xmlns:p14="http://schemas.microsoft.com/office/powerpoint/2010/main" val="2426521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41</a:t>
            </a:fld>
            <a:endParaRPr lang="en-US"/>
          </a:p>
        </p:txBody>
      </p:sp>
    </p:spTree>
    <p:extLst>
      <p:ext uri="{BB962C8B-B14F-4D97-AF65-F5344CB8AC3E}">
        <p14:creationId xmlns:p14="http://schemas.microsoft.com/office/powerpoint/2010/main" val="2740741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4</a:t>
            </a:fld>
            <a:endParaRPr lang="en-US"/>
          </a:p>
        </p:txBody>
      </p:sp>
    </p:spTree>
    <p:extLst>
      <p:ext uri="{BB962C8B-B14F-4D97-AF65-F5344CB8AC3E}">
        <p14:creationId xmlns:p14="http://schemas.microsoft.com/office/powerpoint/2010/main" val="4036641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42</a:t>
            </a:fld>
            <a:endParaRPr lang="en-US"/>
          </a:p>
        </p:txBody>
      </p:sp>
    </p:spTree>
    <p:extLst>
      <p:ext uri="{BB962C8B-B14F-4D97-AF65-F5344CB8AC3E}">
        <p14:creationId xmlns:p14="http://schemas.microsoft.com/office/powerpoint/2010/main" val="2546818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43</a:t>
            </a:fld>
            <a:endParaRPr lang="en-US"/>
          </a:p>
        </p:txBody>
      </p:sp>
    </p:spTree>
    <p:extLst>
      <p:ext uri="{BB962C8B-B14F-4D97-AF65-F5344CB8AC3E}">
        <p14:creationId xmlns:p14="http://schemas.microsoft.com/office/powerpoint/2010/main" val="38441564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44</a:t>
            </a:fld>
            <a:endParaRPr lang="en-US"/>
          </a:p>
        </p:txBody>
      </p:sp>
    </p:spTree>
    <p:extLst>
      <p:ext uri="{BB962C8B-B14F-4D97-AF65-F5344CB8AC3E}">
        <p14:creationId xmlns:p14="http://schemas.microsoft.com/office/powerpoint/2010/main" val="2566473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45</a:t>
            </a:fld>
            <a:endParaRPr lang="en-US"/>
          </a:p>
        </p:txBody>
      </p:sp>
    </p:spTree>
    <p:extLst>
      <p:ext uri="{BB962C8B-B14F-4D97-AF65-F5344CB8AC3E}">
        <p14:creationId xmlns:p14="http://schemas.microsoft.com/office/powerpoint/2010/main" val="100535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46</a:t>
            </a:fld>
            <a:endParaRPr lang="en-US"/>
          </a:p>
        </p:txBody>
      </p:sp>
    </p:spTree>
    <p:extLst>
      <p:ext uri="{BB962C8B-B14F-4D97-AF65-F5344CB8AC3E}">
        <p14:creationId xmlns:p14="http://schemas.microsoft.com/office/powerpoint/2010/main" val="5523203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47</a:t>
            </a:fld>
            <a:endParaRPr lang="en-US"/>
          </a:p>
        </p:txBody>
      </p:sp>
    </p:spTree>
    <p:extLst>
      <p:ext uri="{BB962C8B-B14F-4D97-AF65-F5344CB8AC3E}">
        <p14:creationId xmlns:p14="http://schemas.microsoft.com/office/powerpoint/2010/main" val="2374563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48</a:t>
            </a:fld>
            <a:endParaRPr lang="en-US"/>
          </a:p>
        </p:txBody>
      </p:sp>
    </p:spTree>
    <p:extLst>
      <p:ext uri="{BB962C8B-B14F-4D97-AF65-F5344CB8AC3E}">
        <p14:creationId xmlns:p14="http://schemas.microsoft.com/office/powerpoint/2010/main" val="3062242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49</a:t>
            </a:fld>
            <a:endParaRPr lang="en-US"/>
          </a:p>
        </p:txBody>
      </p:sp>
    </p:spTree>
    <p:extLst>
      <p:ext uri="{BB962C8B-B14F-4D97-AF65-F5344CB8AC3E}">
        <p14:creationId xmlns:p14="http://schemas.microsoft.com/office/powerpoint/2010/main" val="2458828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1078370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51</a:t>
            </a:fld>
            <a:endParaRPr lang="en-US"/>
          </a:p>
        </p:txBody>
      </p:sp>
    </p:spTree>
    <p:extLst>
      <p:ext uri="{BB962C8B-B14F-4D97-AF65-F5344CB8AC3E}">
        <p14:creationId xmlns:p14="http://schemas.microsoft.com/office/powerpoint/2010/main" val="167842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392527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52</a:t>
            </a:fld>
            <a:endParaRPr lang="en-US"/>
          </a:p>
        </p:txBody>
      </p:sp>
    </p:spTree>
    <p:extLst>
      <p:ext uri="{BB962C8B-B14F-4D97-AF65-F5344CB8AC3E}">
        <p14:creationId xmlns:p14="http://schemas.microsoft.com/office/powerpoint/2010/main" val="136014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53</a:t>
            </a:fld>
            <a:endParaRPr lang="en-US"/>
          </a:p>
        </p:txBody>
      </p:sp>
    </p:spTree>
    <p:extLst>
      <p:ext uri="{BB962C8B-B14F-4D97-AF65-F5344CB8AC3E}">
        <p14:creationId xmlns:p14="http://schemas.microsoft.com/office/powerpoint/2010/main" val="2442652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54</a:t>
            </a:fld>
            <a:endParaRPr lang="en-US"/>
          </a:p>
        </p:txBody>
      </p:sp>
    </p:spTree>
    <p:extLst>
      <p:ext uri="{BB962C8B-B14F-4D97-AF65-F5344CB8AC3E}">
        <p14:creationId xmlns:p14="http://schemas.microsoft.com/office/powerpoint/2010/main" val="3746867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55</a:t>
            </a:fld>
            <a:endParaRPr lang="en-US"/>
          </a:p>
        </p:txBody>
      </p:sp>
    </p:spTree>
    <p:extLst>
      <p:ext uri="{BB962C8B-B14F-4D97-AF65-F5344CB8AC3E}">
        <p14:creationId xmlns:p14="http://schemas.microsoft.com/office/powerpoint/2010/main" val="2262413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3090490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57</a:t>
            </a:fld>
            <a:endParaRPr lang="en-US"/>
          </a:p>
        </p:txBody>
      </p:sp>
    </p:spTree>
    <p:extLst>
      <p:ext uri="{BB962C8B-B14F-4D97-AF65-F5344CB8AC3E}">
        <p14:creationId xmlns:p14="http://schemas.microsoft.com/office/powerpoint/2010/main" val="1637115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58</a:t>
            </a:fld>
            <a:endParaRPr lang="en-US"/>
          </a:p>
        </p:txBody>
      </p:sp>
    </p:spTree>
    <p:extLst>
      <p:ext uri="{BB962C8B-B14F-4D97-AF65-F5344CB8AC3E}">
        <p14:creationId xmlns:p14="http://schemas.microsoft.com/office/powerpoint/2010/main" val="195363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59</a:t>
            </a:fld>
            <a:endParaRPr lang="en-US"/>
          </a:p>
        </p:txBody>
      </p:sp>
    </p:spTree>
    <p:extLst>
      <p:ext uri="{BB962C8B-B14F-4D97-AF65-F5344CB8AC3E}">
        <p14:creationId xmlns:p14="http://schemas.microsoft.com/office/powerpoint/2010/main" val="6776117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60</a:t>
            </a:fld>
            <a:endParaRPr lang="en-US"/>
          </a:p>
        </p:txBody>
      </p:sp>
    </p:spTree>
    <p:extLst>
      <p:ext uri="{BB962C8B-B14F-4D97-AF65-F5344CB8AC3E}">
        <p14:creationId xmlns:p14="http://schemas.microsoft.com/office/powerpoint/2010/main" val="17236322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61</a:t>
            </a:fld>
            <a:endParaRPr lang="en-US"/>
          </a:p>
        </p:txBody>
      </p:sp>
    </p:spTree>
    <p:extLst>
      <p:ext uri="{BB962C8B-B14F-4D97-AF65-F5344CB8AC3E}">
        <p14:creationId xmlns:p14="http://schemas.microsoft.com/office/powerpoint/2010/main" val="303439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920" b="0" i="0" u="none" strike="noStrike" dirty="0">
                <a:solidFill>
                  <a:schemeClr val="dk1"/>
                </a:solidFill>
                <a:latin typeface="Calibri"/>
                <a:ea typeface="Calibri"/>
                <a:cs typeface="Calibri"/>
                <a:sym typeface="Calibri"/>
              </a:rPr>
              <a:t>Here is an example of a transportation network, showing the Urban and Rural Interstate highways and Other major highways in the US.</a:t>
            </a:r>
            <a:endParaRPr b="0" dirty="0"/>
          </a:p>
          <a:p>
            <a:pPr marL="0" lvl="0" indent="0" algn="l" rtl="0">
              <a:lnSpc>
                <a:spcPct val="90000"/>
              </a:lnSpc>
              <a:spcBef>
                <a:spcPts val="0"/>
              </a:spcBef>
              <a:spcAft>
                <a:spcPts val="0"/>
              </a:spcAft>
              <a:buNone/>
            </a:pPr>
            <a:br>
              <a:rPr lang="en-US" b="0" dirty="0"/>
            </a:br>
            <a:r>
              <a:rPr lang="en-US" sz="1920" b="0" i="0" u="none" strike="noStrike" dirty="0">
                <a:solidFill>
                  <a:schemeClr val="dk1"/>
                </a:solidFill>
                <a:latin typeface="Calibri"/>
                <a:ea typeface="Calibri"/>
                <a:cs typeface="Calibri"/>
                <a:sym typeface="Calibri"/>
              </a:rPr>
              <a:t>The nodes in such a network could be all junction or entry/exit points on a highway, while the edges can be the highway segments between such points</a:t>
            </a:r>
            <a:r>
              <a:rPr lang="en-US" sz="1920" b="1" i="0" u="none" strike="noStrike" dirty="0">
                <a:solidFill>
                  <a:schemeClr val="dk1"/>
                </a:solidFill>
                <a:latin typeface="Calibri"/>
                <a:ea typeface="Calibri"/>
                <a:cs typeface="Calibri"/>
                <a:sym typeface="Calibri"/>
              </a:rPr>
              <a:t>. &lt;CLICK&gt;</a:t>
            </a:r>
            <a:endParaRPr b="1" dirty="0"/>
          </a:p>
          <a:p>
            <a:pPr marL="0" lvl="0" indent="0" algn="l" rtl="0">
              <a:lnSpc>
                <a:spcPct val="90000"/>
              </a:lnSpc>
              <a:spcBef>
                <a:spcPts val="0"/>
              </a:spcBef>
              <a:spcAft>
                <a:spcPts val="0"/>
              </a:spcAft>
              <a:buNone/>
            </a:pPr>
            <a:r>
              <a:rPr lang="en-US" sz="1920" b="0" i="0" u="none" strike="noStrike" dirty="0">
                <a:solidFill>
                  <a:schemeClr val="dk1"/>
                </a:solidFill>
                <a:latin typeface="Calibri"/>
                <a:ea typeface="Calibri"/>
                <a:cs typeface="Calibri"/>
                <a:sym typeface="Calibri"/>
              </a:rPr>
              <a:t>Note that a network of this type would typically have weighted edges, meaning that each edge would be associated with a number showing its capacity (e.g., the number of lanes at that highway segment).</a:t>
            </a:r>
            <a:endParaRPr b="0" dirty="0"/>
          </a:p>
          <a:p>
            <a:pPr marL="0" lvl="0" indent="0" algn="l" rtl="0">
              <a:lnSpc>
                <a:spcPct val="90000"/>
              </a:lnSpc>
              <a:spcBef>
                <a:spcPts val="0"/>
              </a:spcBef>
              <a:spcAft>
                <a:spcPts val="0"/>
              </a:spcAft>
              <a:buNone/>
            </a:pPr>
            <a:br>
              <a:rPr lang="en-US" dirty="0"/>
            </a:br>
            <a:endParaRPr dirty="0"/>
          </a:p>
        </p:txBody>
      </p:sp>
      <p:sp>
        <p:nvSpPr>
          <p:cNvPr id="93" name="Google Shape;93;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62</a:t>
            </a:fld>
            <a:endParaRPr lang="en-US"/>
          </a:p>
        </p:txBody>
      </p:sp>
    </p:spTree>
    <p:extLst>
      <p:ext uri="{BB962C8B-B14F-4D97-AF65-F5344CB8AC3E}">
        <p14:creationId xmlns:p14="http://schemas.microsoft.com/office/powerpoint/2010/main" val="9416008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63</a:t>
            </a:fld>
            <a:endParaRPr lang="en-US"/>
          </a:p>
        </p:txBody>
      </p:sp>
    </p:spTree>
    <p:extLst>
      <p:ext uri="{BB962C8B-B14F-4D97-AF65-F5344CB8AC3E}">
        <p14:creationId xmlns:p14="http://schemas.microsoft.com/office/powerpoint/2010/main" val="36966428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64</a:t>
            </a:fld>
            <a:endParaRPr lang="en-US"/>
          </a:p>
        </p:txBody>
      </p:sp>
    </p:spTree>
    <p:extLst>
      <p:ext uri="{BB962C8B-B14F-4D97-AF65-F5344CB8AC3E}">
        <p14:creationId xmlns:p14="http://schemas.microsoft.com/office/powerpoint/2010/main" val="6149552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10898335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66</a:t>
            </a:fld>
            <a:endParaRPr lang="en-US"/>
          </a:p>
        </p:txBody>
      </p:sp>
    </p:spTree>
    <p:extLst>
      <p:ext uri="{BB962C8B-B14F-4D97-AF65-F5344CB8AC3E}">
        <p14:creationId xmlns:p14="http://schemas.microsoft.com/office/powerpoint/2010/main" val="14740239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67</a:t>
            </a:fld>
            <a:endParaRPr lang="en-US"/>
          </a:p>
        </p:txBody>
      </p:sp>
    </p:spTree>
    <p:extLst>
      <p:ext uri="{BB962C8B-B14F-4D97-AF65-F5344CB8AC3E}">
        <p14:creationId xmlns:p14="http://schemas.microsoft.com/office/powerpoint/2010/main" val="27276940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68</a:t>
            </a:fld>
            <a:endParaRPr lang="en-US"/>
          </a:p>
        </p:txBody>
      </p:sp>
    </p:spTree>
    <p:extLst>
      <p:ext uri="{BB962C8B-B14F-4D97-AF65-F5344CB8AC3E}">
        <p14:creationId xmlns:p14="http://schemas.microsoft.com/office/powerpoint/2010/main" val="10923218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69</a:t>
            </a:fld>
            <a:endParaRPr lang="en-US"/>
          </a:p>
        </p:txBody>
      </p:sp>
    </p:spTree>
    <p:extLst>
      <p:ext uri="{BB962C8B-B14F-4D97-AF65-F5344CB8AC3E}">
        <p14:creationId xmlns:p14="http://schemas.microsoft.com/office/powerpoint/2010/main" val="34810953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70</a:t>
            </a:fld>
            <a:endParaRPr lang="en-US"/>
          </a:p>
        </p:txBody>
      </p:sp>
    </p:spTree>
    <p:extLst>
      <p:ext uri="{BB962C8B-B14F-4D97-AF65-F5344CB8AC3E}">
        <p14:creationId xmlns:p14="http://schemas.microsoft.com/office/powerpoint/2010/main" val="3830060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71</a:t>
            </a:fld>
            <a:endParaRPr lang="en-US"/>
          </a:p>
        </p:txBody>
      </p:sp>
    </p:spTree>
    <p:extLst>
      <p:ext uri="{BB962C8B-B14F-4D97-AF65-F5344CB8AC3E}">
        <p14:creationId xmlns:p14="http://schemas.microsoft.com/office/powerpoint/2010/main" val="3866068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920" b="0" i="0" u="none" strike="noStrike" dirty="0">
                <a:solidFill>
                  <a:schemeClr val="dk1"/>
                </a:solidFill>
                <a:latin typeface="Calibri"/>
                <a:ea typeface="Calibri"/>
                <a:cs typeface="Calibri"/>
                <a:sym typeface="Calibri"/>
              </a:rPr>
              <a:t>Here is another transportation network example, this time for the direct flights of Delta Airlines in North America.</a:t>
            </a:r>
            <a:endParaRPr b="0" dirty="0"/>
          </a:p>
          <a:p>
            <a:pPr marL="0" lvl="0" indent="0" algn="l" rtl="0">
              <a:lnSpc>
                <a:spcPct val="90000"/>
              </a:lnSpc>
              <a:spcBef>
                <a:spcPts val="0"/>
              </a:spcBef>
              <a:spcAft>
                <a:spcPts val="0"/>
              </a:spcAft>
              <a:buNone/>
            </a:pPr>
            <a:br>
              <a:rPr lang="en-US" b="0" dirty="0"/>
            </a:br>
            <a:r>
              <a:rPr lang="en-US" sz="1920" b="0" i="0" u="none" strike="noStrike" dirty="0">
                <a:solidFill>
                  <a:schemeClr val="dk1"/>
                </a:solidFill>
                <a:latin typeface="Calibri"/>
                <a:ea typeface="Calibri"/>
                <a:cs typeface="Calibri"/>
                <a:sym typeface="Calibri"/>
              </a:rPr>
              <a:t>This network would also be weighted (even though the weights are not shown in this visualization), with the weight of each edge being the number of available seats in all flights between the corresponding two airports on a daily basis.  </a:t>
            </a:r>
            <a:r>
              <a:rPr lang="en-US" sz="1920" b="1" i="0" u="none" strike="noStrike" dirty="0">
                <a:solidFill>
                  <a:schemeClr val="dk1"/>
                </a:solidFill>
                <a:latin typeface="Calibri"/>
                <a:ea typeface="Calibri"/>
                <a:cs typeface="Calibri"/>
                <a:sym typeface="Calibri"/>
              </a:rPr>
              <a:t>&lt;CLICK&gt;</a:t>
            </a:r>
            <a:r>
              <a:rPr lang="en-US" sz="1920" b="0" i="0" u="none" strike="noStrike" dirty="0">
                <a:solidFill>
                  <a:schemeClr val="dk1"/>
                </a:solidFill>
                <a:latin typeface="Calibri"/>
                <a:ea typeface="Calibri"/>
                <a:cs typeface="Calibri"/>
                <a:sym typeface="Calibri"/>
              </a:rPr>
              <a:t>You can actually find such data for every airline through the Bureau of Transportation Statistics, which is part of the US Department of Transportation. See the link below this video.</a:t>
            </a:r>
            <a:br>
              <a:rPr lang="en-US" dirty="0"/>
            </a:br>
            <a:endParaRPr dirty="0"/>
          </a:p>
        </p:txBody>
      </p:sp>
      <p:sp>
        <p:nvSpPr>
          <p:cNvPr id="132" name="Google Shape;132;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72</a:t>
            </a:fld>
            <a:endParaRPr lang="en-US"/>
          </a:p>
        </p:txBody>
      </p:sp>
    </p:spTree>
    <p:extLst>
      <p:ext uri="{BB962C8B-B14F-4D97-AF65-F5344CB8AC3E}">
        <p14:creationId xmlns:p14="http://schemas.microsoft.com/office/powerpoint/2010/main" val="3044808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73</a:t>
            </a:fld>
            <a:endParaRPr lang="en-US"/>
          </a:p>
        </p:txBody>
      </p:sp>
    </p:spTree>
    <p:extLst>
      <p:ext uri="{BB962C8B-B14F-4D97-AF65-F5344CB8AC3E}">
        <p14:creationId xmlns:p14="http://schemas.microsoft.com/office/powerpoint/2010/main" val="13791537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74</a:t>
            </a:fld>
            <a:endParaRPr lang="en-US"/>
          </a:p>
        </p:txBody>
      </p:sp>
    </p:spTree>
    <p:extLst>
      <p:ext uri="{BB962C8B-B14F-4D97-AF65-F5344CB8AC3E}">
        <p14:creationId xmlns:p14="http://schemas.microsoft.com/office/powerpoint/2010/main" val="195880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75</a:t>
            </a:fld>
            <a:endParaRPr lang="en-US"/>
          </a:p>
        </p:txBody>
      </p:sp>
    </p:spTree>
    <p:extLst>
      <p:ext uri="{BB962C8B-B14F-4D97-AF65-F5344CB8AC3E}">
        <p14:creationId xmlns:p14="http://schemas.microsoft.com/office/powerpoint/2010/main" val="35432766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76</a:t>
            </a:fld>
            <a:endParaRPr lang="en-US"/>
          </a:p>
        </p:txBody>
      </p:sp>
    </p:spTree>
    <p:extLst>
      <p:ext uri="{BB962C8B-B14F-4D97-AF65-F5344CB8AC3E}">
        <p14:creationId xmlns:p14="http://schemas.microsoft.com/office/powerpoint/2010/main" val="26575652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3EFB51-2DDC-4430-B610-B75FB2218A7A}" type="slidenum">
              <a:rPr lang="en-US" smtClean="0"/>
              <a:pPr/>
              <a:t>77</a:t>
            </a:fld>
            <a:endParaRPr lang="en-US"/>
          </a:p>
        </p:txBody>
      </p:sp>
    </p:spTree>
    <p:extLst>
      <p:ext uri="{BB962C8B-B14F-4D97-AF65-F5344CB8AC3E}">
        <p14:creationId xmlns:p14="http://schemas.microsoft.com/office/powerpoint/2010/main" val="2737656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r>
              <a:rPr lang="en-US" sz="1344" dirty="0"/>
              <a:t>Lets move now from technological to human, or ”social” networks. In these networks the nodes are typically specific individuals and the edges represent different types of relation or contact. </a:t>
            </a:r>
            <a:endParaRPr dirty="0"/>
          </a:p>
          <a:p>
            <a:pPr marL="0" lvl="0" indent="0" algn="l" rtl="0">
              <a:lnSpc>
                <a:spcPct val="80000"/>
              </a:lnSpc>
              <a:spcBef>
                <a:spcPts val="0"/>
              </a:spcBef>
              <a:spcAft>
                <a:spcPts val="0"/>
              </a:spcAft>
              <a:buNone/>
            </a:pPr>
            <a:endParaRPr sz="1344" dirty="0"/>
          </a:p>
          <a:p>
            <a:pPr marL="0" lvl="0" indent="0" algn="l" rtl="0">
              <a:lnSpc>
                <a:spcPct val="80000"/>
              </a:lnSpc>
              <a:spcBef>
                <a:spcPts val="0"/>
              </a:spcBef>
              <a:spcAft>
                <a:spcPts val="0"/>
              </a:spcAft>
              <a:buNone/>
            </a:pPr>
            <a:r>
              <a:rPr lang="en-US" sz="1344" dirty="0"/>
              <a:t>For instance, this figure is based on data from a very interesting study at a high school. 800 students were asked whether they had sexual relations during the past 6 months with another student at the same school. The network shows only those individuals that had at least one such relation in the given time period. </a:t>
            </a:r>
            <a:endParaRPr dirty="0"/>
          </a:p>
          <a:p>
            <a:pPr marL="0" lvl="0" indent="0" algn="l" rtl="0">
              <a:lnSpc>
                <a:spcPct val="80000"/>
              </a:lnSpc>
              <a:spcBef>
                <a:spcPts val="0"/>
              </a:spcBef>
              <a:spcAft>
                <a:spcPts val="0"/>
              </a:spcAft>
              <a:buNone/>
            </a:pPr>
            <a:endParaRPr sz="1344" dirty="0"/>
          </a:p>
          <a:p>
            <a:pPr marL="0" lvl="0" indent="0" algn="l" rtl="0">
              <a:lnSpc>
                <a:spcPct val="80000"/>
              </a:lnSpc>
              <a:spcBef>
                <a:spcPts val="0"/>
              </a:spcBef>
              <a:spcAft>
                <a:spcPts val="0"/>
              </a:spcAft>
              <a:buNone/>
            </a:pPr>
            <a:r>
              <a:rPr lang="en-US" sz="1344" dirty="0"/>
              <a:t>Note that the network in this case does not consist of a connected graph – there are several “connected components”, with one of them &lt;</a:t>
            </a:r>
            <a:r>
              <a:rPr lang="en-US" sz="1344" b="1" dirty="0"/>
              <a:t>click</a:t>
            </a:r>
            <a:r>
              <a:rPr lang="en-US" sz="1344" dirty="0"/>
              <a:t>&gt; (at the top left) being much larger than all others. This is common in most real-world networks: there may be more than one connected components but typically one of them covers the majority of the nodes. </a:t>
            </a:r>
            <a:endParaRPr dirty="0"/>
          </a:p>
          <a:p>
            <a:pPr marL="0" lvl="0" indent="0" algn="l" rtl="0">
              <a:lnSpc>
                <a:spcPct val="80000"/>
              </a:lnSpc>
              <a:spcBef>
                <a:spcPts val="0"/>
              </a:spcBef>
              <a:spcAft>
                <a:spcPts val="0"/>
              </a:spcAft>
              <a:buNone/>
            </a:pPr>
            <a:endParaRPr sz="1344" dirty="0"/>
          </a:p>
          <a:p>
            <a:pPr marL="0" lvl="0" indent="0" algn="l" rtl="0">
              <a:lnSpc>
                <a:spcPct val="80000"/>
              </a:lnSpc>
              <a:spcBef>
                <a:spcPts val="0"/>
              </a:spcBef>
              <a:spcAft>
                <a:spcPts val="0"/>
              </a:spcAft>
              <a:buNone/>
            </a:pPr>
            <a:r>
              <a:rPr lang="en-US" sz="1344" dirty="0"/>
              <a:t>&lt;</a:t>
            </a:r>
            <a:r>
              <a:rPr lang="en-US" sz="1344" b="1" dirty="0"/>
              <a:t>click</a:t>
            </a:r>
            <a:r>
              <a:rPr lang="en-US" sz="1344" dirty="0"/>
              <a:t>&gt; Note that most nodes have a small number of connections (for example there are 63 pairs of nodes that do not connect to anyone else) – but there are also few nodes with a much larger number of connections. This heterogeneity is a common property of many real-world networks.</a:t>
            </a:r>
            <a:endParaRPr dirty="0"/>
          </a:p>
          <a:p>
            <a:pPr marL="0" lvl="0" indent="0" algn="l" rtl="0">
              <a:lnSpc>
                <a:spcPct val="80000"/>
              </a:lnSpc>
              <a:spcBef>
                <a:spcPts val="0"/>
              </a:spcBef>
              <a:spcAft>
                <a:spcPts val="0"/>
              </a:spcAft>
              <a:buNone/>
            </a:pPr>
            <a:endParaRPr sz="1344" dirty="0"/>
          </a:p>
        </p:txBody>
      </p:sp>
      <p:sp>
        <p:nvSpPr>
          <p:cNvPr id="159" name="Google Shape;15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Online social networks have transformed our lives in the last 15 years or so. Here you see a small portion of the Twitter network, showing the connections between a number Poker players. </a:t>
            </a:r>
            <a:endParaRPr/>
          </a:p>
          <a:p>
            <a:pPr marL="0" lvl="0" indent="0" algn="l" rtl="0">
              <a:spcBef>
                <a:spcPts val="0"/>
              </a:spcBef>
              <a:spcAft>
                <a:spcPts val="0"/>
              </a:spcAft>
              <a:buNone/>
            </a:pPr>
            <a:endParaRPr/>
          </a:p>
          <a:p>
            <a:pPr marL="0" lvl="0" indent="0" algn="l" rtl="0">
              <a:spcBef>
                <a:spcPts val="0"/>
              </a:spcBef>
              <a:spcAft>
                <a:spcPts val="0"/>
              </a:spcAft>
              <a:buNone/>
            </a:pPr>
            <a:r>
              <a:rPr lang="en-US"/>
              <a:t>In Twitter, a user can choose to follow another user. </a:t>
            </a:r>
            <a:r>
              <a:rPr lang="en-US" b="1"/>
              <a:t>&lt;click&gt; </a:t>
            </a:r>
            <a:r>
              <a:rPr lang="en-US"/>
              <a:t>This means that the edges in the network are Directed, from one node to another. </a:t>
            </a:r>
            <a:r>
              <a:rPr lang="en-US" b="1"/>
              <a:t>&lt;click&gt; </a:t>
            </a:r>
            <a:r>
              <a:rPr lang="en-US"/>
              <a:t> Of course we can also have bidirectional edges when two people follow each other. </a:t>
            </a:r>
            <a:endParaRPr/>
          </a:p>
          <a:p>
            <a:pPr marL="0" lvl="0" indent="0" algn="l" rtl="0">
              <a:spcBef>
                <a:spcPts val="0"/>
              </a:spcBef>
              <a:spcAft>
                <a:spcPts val="0"/>
              </a:spcAft>
              <a:buNone/>
            </a:pPr>
            <a:endParaRPr/>
          </a:p>
        </p:txBody>
      </p:sp>
      <p:sp>
        <p:nvSpPr>
          <p:cNvPr id="173" name="Google Shape;17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1097280" y="2556511"/>
            <a:ext cx="12435840" cy="176403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2194560" y="4663440"/>
            <a:ext cx="10241280" cy="2103120"/>
          </a:xfrm>
          <a:prstGeom prst="rect">
            <a:avLst/>
          </a:prstGeom>
          <a:noFill/>
          <a:ln>
            <a:noFill/>
          </a:ln>
        </p:spPr>
        <p:txBody>
          <a:bodyPr spcFirstLastPara="1" wrap="square" lIns="91425" tIns="45700" rIns="91425" bIns="45700" anchor="t" anchorCtr="0">
            <a:normAutofit/>
          </a:bodyPr>
          <a:lstStyle>
            <a:lvl1pPr lvl="0" algn="ctr">
              <a:spcBef>
                <a:spcPts val="768"/>
              </a:spcBef>
              <a:spcAft>
                <a:spcPts val="0"/>
              </a:spcAft>
              <a:buClr>
                <a:srgbClr val="888A8E"/>
              </a:buClr>
              <a:buSzPts val="3840"/>
              <a:buNone/>
              <a:defRPr>
                <a:solidFill>
                  <a:srgbClr val="888A8E"/>
                </a:solidFill>
              </a:defRPr>
            </a:lvl1pPr>
            <a:lvl2pPr lvl="1" algn="ctr">
              <a:spcBef>
                <a:spcPts val="672"/>
              </a:spcBef>
              <a:spcAft>
                <a:spcPts val="0"/>
              </a:spcAft>
              <a:buClr>
                <a:srgbClr val="888A8E"/>
              </a:buClr>
              <a:buSzPts val="3360"/>
              <a:buNone/>
              <a:defRPr>
                <a:solidFill>
                  <a:srgbClr val="888A8E"/>
                </a:solidFill>
              </a:defRPr>
            </a:lvl2pPr>
            <a:lvl3pPr lvl="2" algn="ctr">
              <a:spcBef>
                <a:spcPts val="576"/>
              </a:spcBef>
              <a:spcAft>
                <a:spcPts val="0"/>
              </a:spcAft>
              <a:buClr>
                <a:srgbClr val="888A8E"/>
              </a:buClr>
              <a:buSzPts val="2880"/>
              <a:buNone/>
              <a:defRPr>
                <a:solidFill>
                  <a:srgbClr val="888A8E"/>
                </a:solidFill>
              </a:defRPr>
            </a:lvl3pPr>
            <a:lvl4pPr lvl="3" algn="ctr">
              <a:spcBef>
                <a:spcPts val="480"/>
              </a:spcBef>
              <a:spcAft>
                <a:spcPts val="0"/>
              </a:spcAft>
              <a:buClr>
                <a:srgbClr val="888A8E"/>
              </a:buClr>
              <a:buSzPts val="2400"/>
              <a:buNone/>
              <a:defRPr>
                <a:solidFill>
                  <a:srgbClr val="888A8E"/>
                </a:solidFill>
              </a:defRPr>
            </a:lvl4pPr>
            <a:lvl5pPr lvl="4" algn="ctr">
              <a:spcBef>
                <a:spcPts val="480"/>
              </a:spcBef>
              <a:spcAft>
                <a:spcPts val="0"/>
              </a:spcAft>
              <a:buClr>
                <a:srgbClr val="888A8E"/>
              </a:buClr>
              <a:buSzPts val="2400"/>
              <a:buNone/>
              <a:defRPr>
                <a:solidFill>
                  <a:srgbClr val="888A8E"/>
                </a:solidFill>
              </a:defRPr>
            </a:lvl5pPr>
            <a:lvl6pPr lvl="5" algn="ctr">
              <a:spcBef>
                <a:spcPts val="480"/>
              </a:spcBef>
              <a:spcAft>
                <a:spcPts val="0"/>
              </a:spcAft>
              <a:buClr>
                <a:srgbClr val="888A8E"/>
              </a:buClr>
              <a:buSzPts val="2400"/>
              <a:buNone/>
              <a:defRPr>
                <a:solidFill>
                  <a:srgbClr val="888A8E"/>
                </a:solidFill>
              </a:defRPr>
            </a:lvl6pPr>
            <a:lvl7pPr lvl="6" algn="ctr">
              <a:spcBef>
                <a:spcPts val="480"/>
              </a:spcBef>
              <a:spcAft>
                <a:spcPts val="0"/>
              </a:spcAft>
              <a:buClr>
                <a:srgbClr val="888A8E"/>
              </a:buClr>
              <a:buSzPts val="2400"/>
              <a:buNone/>
              <a:defRPr>
                <a:solidFill>
                  <a:srgbClr val="888A8E"/>
                </a:solidFill>
              </a:defRPr>
            </a:lvl7pPr>
            <a:lvl8pPr lvl="7" algn="ctr">
              <a:spcBef>
                <a:spcPts val="480"/>
              </a:spcBef>
              <a:spcAft>
                <a:spcPts val="0"/>
              </a:spcAft>
              <a:buClr>
                <a:srgbClr val="888A8E"/>
              </a:buClr>
              <a:buSzPts val="2400"/>
              <a:buNone/>
              <a:defRPr>
                <a:solidFill>
                  <a:srgbClr val="888A8E"/>
                </a:solidFill>
              </a:defRPr>
            </a:lvl8pPr>
            <a:lvl9pPr lvl="8" algn="ctr">
              <a:spcBef>
                <a:spcPts val="480"/>
              </a:spcBef>
              <a:spcAft>
                <a:spcPts val="0"/>
              </a:spcAft>
              <a:buClr>
                <a:srgbClr val="888A8E"/>
              </a:buClr>
              <a:buSzPts val="2400"/>
              <a:buNone/>
              <a:defRPr>
                <a:solidFill>
                  <a:srgbClr val="888A8E"/>
                </a:solidFill>
              </a:defRPr>
            </a:lvl9pPr>
          </a:lstStyle>
          <a:p>
            <a:endParaRPr/>
          </a:p>
        </p:txBody>
      </p:sp>
      <p:sp>
        <p:nvSpPr>
          <p:cNvPr id="18" name="Google Shape;18;p15"/>
          <p:cNvSpPr txBox="1">
            <a:spLocks noGrp="1"/>
          </p:cNvSpPr>
          <p:nvPr>
            <p:ph type="dt" idx="10"/>
          </p:nvPr>
        </p:nvSpPr>
        <p:spPr>
          <a:xfrm>
            <a:off x="731520" y="7627621"/>
            <a:ext cx="341376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998720" y="7627621"/>
            <a:ext cx="46329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10485120" y="7627621"/>
            <a:ext cx="341376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731520" y="329566"/>
            <a:ext cx="13167360"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731520" y="1920242"/>
            <a:ext cx="13167360" cy="5431155"/>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731520" y="7627621"/>
            <a:ext cx="341376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998720" y="7627621"/>
            <a:ext cx="46329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10485120" y="7627621"/>
            <a:ext cx="341376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1155701" y="5288281"/>
            <a:ext cx="12435840" cy="16344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800"/>
              <a:buFont typeface="Calibri"/>
              <a:buNone/>
              <a:defRPr sz="48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1155701" y="3488056"/>
            <a:ext cx="12435840" cy="1800224"/>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rgbClr val="888A8E"/>
              </a:buClr>
              <a:buSzPts val="2400"/>
              <a:buNone/>
              <a:defRPr sz="2400">
                <a:solidFill>
                  <a:srgbClr val="888A8E"/>
                </a:solidFill>
              </a:defRPr>
            </a:lvl1pPr>
            <a:lvl2pPr marL="914400" lvl="1" indent="-228600" algn="l">
              <a:spcBef>
                <a:spcPts val="432"/>
              </a:spcBef>
              <a:spcAft>
                <a:spcPts val="0"/>
              </a:spcAft>
              <a:buClr>
                <a:srgbClr val="888A8E"/>
              </a:buClr>
              <a:buSzPts val="2160"/>
              <a:buNone/>
              <a:defRPr sz="2160">
                <a:solidFill>
                  <a:srgbClr val="888A8E"/>
                </a:solidFill>
              </a:defRPr>
            </a:lvl2pPr>
            <a:lvl3pPr marL="1371600" lvl="2" indent="-228600" algn="l">
              <a:spcBef>
                <a:spcPts val="384"/>
              </a:spcBef>
              <a:spcAft>
                <a:spcPts val="0"/>
              </a:spcAft>
              <a:buClr>
                <a:srgbClr val="888A8E"/>
              </a:buClr>
              <a:buSzPts val="1920"/>
              <a:buNone/>
              <a:defRPr sz="1920">
                <a:solidFill>
                  <a:srgbClr val="888A8E"/>
                </a:solidFill>
              </a:defRPr>
            </a:lvl3pPr>
            <a:lvl4pPr marL="1828800" lvl="3" indent="-228600" algn="l">
              <a:spcBef>
                <a:spcPts val="336"/>
              </a:spcBef>
              <a:spcAft>
                <a:spcPts val="0"/>
              </a:spcAft>
              <a:buClr>
                <a:srgbClr val="888A8E"/>
              </a:buClr>
              <a:buSzPts val="1680"/>
              <a:buNone/>
              <a:defRPr sz="1679">
                <a:solidFill>
                  <a:srgbClr val="888A8E"/>
                </a:solidFill>
              </a:defRPr>
            </a:lvl4pPr>
            <a:lvl5pPr marL="2286000" lvl="4" indent="-228600" algn="l">
              <a:spcBef>
                <a:spcPts val="336"/>
              </a:spcBef>
              <a:spcAft>
                <a:spcPts val="0"/>
              </a:spcAft>
              <a:buClr>
                <a:srgbClr val="888A8E"/>
              </a:buClr>
              <a:buSzPts val="1680"/>
              <a:buNone/>
              <a:defRPr sz="1679">
                <a:solidFill>
                  <a:srgbClr val="888A8E"/>
                </a:solidFill>
              </a:defRPr>
            </a:lvl5pPr>
            <a:lvl6pPr marL="2743200" lvl="5" indent="-228600" algn="l">
              <a:spcBef>
                <a:spcPts val="336"/>
              </a:spcBef>
              <a:spcAft>
                <a:spcPts val="0"/>
              </a:spcAft>
              <a:buClr>
                <a:srgbClr val="888A8E"/>
              </a:buClr>
              <a:buSzPts val="1680"/>
              <a:buNone/>
              <a:defRPr sz="1679">
                <a:solidFill>
                  <a:srgbClr val="888A8E"/>
                </a:solidFill>
              </a:defRPr>
            </a:lvl6pPr>
            <a:lvl7pPr marL="3200400" lvl="6" indent="-228600" algn="l">
              <a:spcBef>
                <a:spcPts val="336"/>
              </a:spcBef>
              <a:spcAft>
                <a:spcPts val="0"/>
              </a:spcAft>
              <a:buClr>
                <a:srgbClr val="888A8E"/>
              </a:buClr>
              <a:buSzPts val="1680"/>
              <a:buNone/>
              <a:defRPr sz="1679">
                <a:solidFill>
                  <a:srgbClr val="888A8E"/>
                </a:solidFill>
              </a:defRPr>
            </a:lvl7pPr>
            <a:lvl8pPr marL="3657600" lvl="7" indent="-228600" algn="l">
              <a:spcBef>
                <a:spcPts val="336"/>
              </a:spcBef>
              <a:spcAft>
                <a:spcPts val="0"/>
              </a:spcAft>
              <a:buClr>
                <a:srgbClr val="888A8E"/>
              </a:buClr>
              <a:buSzPts val="1680"/>
              <a:buNone/>
              <a:defRPr sz="1679">
                <a:solidFill>
                  <a:srgbClr val="888A8E"/>
                </a:solidFill>
              </a:defRPr>
            </a:lvl8pPr>
            <a:lvl9pPr marL="4114800" lvl="8" indent="-228600" algn="l">
              <a:spcBef>
                <a:spcPts val="336"/>
              </a:spcBef>
              <a:spcAft>
                <a:spcPts val="0"/>
              </a:spcAft>
              <a:buClr>
                <a:srgbClr val="888A8E"/>
              </a:buClr>
              <a:buSzPts val="1680"/>
              <a:buNone/>
              <a:defRPr sz="1679">
                <a:solidFill>
                  <a:srgbClr val="888A8E"/>
                </a:solidFill>
              </a:defRPr>
            </a:lvl9pPr>
          </a:lstStyle>
          <a:p>
            <a:endParaRPr/>
          </a:p>
        </p:txBody>
      </p:sp>
      <p:sp>
        <p:nvSpPr>
          <p:cNvPr id="30" name="Google Shape;30;p17"/>
          <p:cNvSpPr txBox="1">
            <a:spLocks noGrp="1"/>
          </p:cNvSpPr>
          <p:nvPr>
            <p:ph type="dt" idx="10"/>
          </p:nvPr>
        </p:nvSpPr>
        <p:spPr>
          <a:xfrm>
            <a:off x="731520" y="7627621"/>
            <a:ext cx="341376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4998720" y="7627621"/>
            <a:ext cx="46329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10485120" y="7627621"/>
            <a:ext cx="341376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731520" y="329566"/>
            <a:ext cx="13167360"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731520" y="1920242"/>
            <a:ext cx="6461760" cy="5431155"/>
          </a:xfrm>
          <a:prstGeom prst="rect">
            <a:avLst/>
          </a:prstGeom>
          <a:noFill/>
          <a:ln>
            <a:noFill/>
          </a:ln>
        </p:spPr>
        <p:txBody>
          <a:bodyPr spcFirstLastPara="1" wrap="square" lIns="91425" tIns="45700" rIns="91425" bIns="45700" anchor="t" anchorCtr="0">
            <a:normAutofit/>
          </a:bodyPr>
          <a:lstStyle>
            <a:lvl1pPr marL="457200" lvl="0" indent="-441960" algn="l">
              <a:spcBef>
                <a:spcPts val="672"/>
              </a:spcBef>
              <a:spcAft>
                <a:spcPts val="0"/>
              </a:spcAft>
              <a:buClr>
                <a:schemeClr val="dk1"/>
              </a:buClr>
              <a:buSzPts val="3360"/>
              <a:buChar char="•"/>
              <a:defRPr sz="3359"/>
            </a:lvl1pPr>
            <a:lvl2pPr marL="914400" lvl="1" indent="-411480" algn="l">
              <a:spcBef>
                <a:spcPts val="576"/>
              </a:spcBef>
              <a:spcAft>
                <a:spcPts val="0"/>
              </a:spcAft>
              <a:buClr>
                <a:schemeClr val="dk1"/>
              </a:buClr>
              <a:buSzPts val="2880"/>
              <a:buChar char="–"/>
              <a:defRPr sz="2880"/>
            </a:lvl2pPr>
            <a:lvl3pPr marL="1371600" lvl="2" indent="-381000" algn="l">
              <a:spcBef>
                <a:spcPts val="480"/>
              </a:spcBef>
              <a:spcAft>
                <a:spcPts val="0"/>
              </a:spcAft>
              <a:buClr>
                <a:schemeClr val="dk1"/>
              </a:buClr>
              <a:buSzPts val="2400"/>
              <a:buChar char="•"/>
              <a:defRPr sz="2400"/>
            </a:lvl3pPr>
            <a:lvl4pPr marL="1828800" lvl="3" indent="-365760" algn="l">
              <a:spcBef>
                <a:spcPts val="432"/>
              </a:spcBef>
              <a:spcAft>
                <a:spcPts val="0"/>
              </a:spcAft>
              <a:buClr>
                <a:schemeClr val="dk1"/>
              </a:buClr>
              <a:buSzPts val="2160"/>
              <a:buChar char="–"/>
              <a:defRPr sz="2160"/>
            </a:lvl4pPr>
            <a:lvl5pPr marL="2286000" lvl="4" indent="-365760" algn="l">
              <a:spcBef>
                <a:spcPts val="432"/>
              </a:spcBef>
              <a:spcAft>
                <a:spcPts val="0"/>
              </a:spcAft>
              <a:buClr>
                <a:schemeClr val="dk1"/>
              </a:buClr>
              <a:buSzPts val="2160"/>
              <a:buChar char="»"/>
              <a:defRPr sz="2160"/>
            </a:lvl5pPr>
            <a:lvl6pPr marL="2743200" lvl="5" indent="-365760" algn="l">
              <a:spcBef>
                <a:spcPts val="432"/>
              </a:spcBef>
              <a:spcAft>
                <a:spcPts val="0"/>
              </a:spcAft>
              <a:buClr>
                <a:schemeClr val="dk1"/>
              </a:buClr>
              <a:buSzPts val="2160"/>
              <a:buChar char="•"/>
              <a:defRPr sz="2160"/>
            </a:lvl6pPr>
            <a:lvl7pPr marL="3200400" lvl="6" indent="-365760" algn="l">
              <a:spcBef>
                <a:spcPts val="432"/>
              </a:spcBef>
              <a:spcAft>
                <a:spcPts val="0"/>
              </a:spcAft>
              <a:buClr>
                <a:schemeClr val="dk1"/>
              </a:buClr>
              <a:buSzPts val="2160"/>
              <a:buChar char="•"/>
              <a:defRPr sz="2160"/>
            </a:lvl7pPr>
            <a:lvl8pPr marL="3657600" lvl="7" indent="-365759" algn="l">
              <a:spcBef>
                <a:spcPts val="432"/>
              </a:spcBef>
              <a:spcAft>
                <a:spcPts val="0"/>
              </a:spcAft>
              <a:buClr>
                <a:schemeClr val="dk1"/>
              </a:buClr>
              <a:buSzPts val="2160"/>
              <a:buChar char="•"/>
              <a:defRPr sz="2160"/>
            </a:lvl8pPr>
            <a:lvl9pPr marL="4114800" lvl="8" indent="-365759" algn="l">
              <a:spcBef>
                <a:spcPts val="432"/>
              </a:spcBef>
              <a:spcAft>
                <a:spcPts val="0"/>
              </a:spcAft>
              <a:buClr>
                <a:schemeClr val="dk1"/>
              </a:buClr>
              <a:buSzPts val="2160"/>
              <a:buChar char="•"/>
              <a:defRPr sz="2160"/>
            </a:lvl9pPr>
          </a:lstStyle>
          <a:p>
            <a:endParaRPr/>
          </a:p>
        </p:txBody>
      </p:sp>
      <p:sp>
        <p:nvSpPr>
          <p:cNvPr id="36" name="Google Shape;36;p18"/>
          <p:cNvSpPr txBox="1">
            <a:spLocks noGrp="1"/>
          </p:cNvSpPr>
          <p:nvPr>
            <p:ph type="body" idx="2"/>
          </p:nvPr>
        </p:nvSpPr>
        <p:spPr>
          <a:xfrm>
            <a:off x="7437120" y="1920242"/>
            <a:ext cx="6461760" cy="5431155"/>
          </a:xfrm>
          <a:prstGeom prst="rect">
            <a:avLst/>
          </a:prstGeom>
          <a:noFill/>
          <a:ln>
            <a:noFill/>
          </a:ln>
        </p:spPr>
        <p:txBody>
          <a:bodyPr spcFirstLastPara="1" wrap="square" lIns="91425" tIns="45700" rIns="91425" bIns="45700" anchor="t" anchorCtr="0">
            <a:normAutofit/>
          </a:bodyPr>
          <a:lstStyle>
            <a:lvl1pPr marL="457200" lvl="0" indent="-441960" algn="l">
              <a:spcBef>
                <a:spcPts val="672"/>
              </a:spcBef>
              <a:spcAft>
                <a:spcPts val="0"/>
              </a:spcAft>
              <a:buClr>
                <a:schemeClr val="dk1"/>
              </a:buClr>
              <a:buSzPts val="3360"/>
              <a:buChar char="•"/>
              <a:defRPr sz="3359"/>
            </a:lvl1pPr>
            <a:lvl2pPr marL="914400" lvl="1" indent="-411480" algn="l">
              <a:spcBef>
                <a:spcPts val="576"/>
              </a:spcBef>
              <a:spcAft>
                <a:spcPts val="0"/>
              </a:spcAft>
              <a:buClr>
                <a:schemeClr val="dk1"/>
              </a:buClr>
              <a:buSzPts val="2880"/>
              <a:buChar char="–"/>
              <a:defRPr sz="2880"/>
            </a:lvl2pPr>
            <a:lvl3pPr marL="1371600" lvl="2" indent="-381000" algn="l">
              <a:spcBef>
                <a:spcPts val="480"/>
              </a:spcBef>
              <a:spcAft>
                <a:spcPts val="0"/>
              </a:spcAft>
              <a:buClr>
                <a:schemeClr val="dk1"/>
              </a:buClr>
              <a:buSzPts val="2400"/>
              <a:buChar char="•"/>
              <a:defRPr sz="2400"/>
            </a:lvl3pPr>
            <a:lvl4pPr marL="1828800" lvl="3" indent="-365760" algn="l">
              <a:spcBef>
                <a:spcPts val="432"/>
              </a:spcBef>
              <a:spcAft>
                <a:spcPts val="0"/>
              </a:spcAft>
              <a:buClr>
                <a:schemeClr val="dk1"/>
              </a:buClr>
              <a:buSzPts val="2160"/>
              <a:buChar char="–"/>
              <a:defRPr sz="2160"/>
            </a:lvl4pPr>
            <a:lvl5pPr marL="2286000" lvl="4" indent="-365760" algn="l">
              <a:spcBef>
                <a:spcPts val="432"/>
              </a:spcBef>
              <a:spcAft>
                <a:spcPts val="0"/>
              </a:spcAft>
              <a:buClr>
                <a:schemeClr val="dk1"/>
              </a:buClr>
              <a:buSzPts val="2160"/>
              <a:buChar char="»"/>
              <a:defRPr sz="2160"/>
            </a:lvl5pPr>
            <a:lvl6pPr marL="2743200" lvl="5" indent="-365760" algn="l">
              <a:spcBef>
                <a:spcPts val="432"/>
              </a:spcBef>
              <a:spcAft>
                <a:spcPts val="0"/>
              </a:spcAft>
              <a:buClr>
                <a:schemeClr val="dk1"/>
              </a:buClr>
              <a:buSzPts val="2160"/>
              <a:buChar char="•"/>
              <a:defRPr sz="2160"/>
            </a:lvl6pPr>
            <a:lvl7pPr marL="3200400" lvl="6" indent="-365760" algn="l">
              <a:spcBef>
                <a:spcPts val="432"/>
              </a:spcBef>
              <a:spcAft>
                <a:spcPts val="0"/>
              </a:spcAft>
              <a:buClr>
                <a:schemeClr val="dk1"/>
              </a:buClr>
              <a:buSzPts val="2160"/>
              <a:buChar char="•"/>
              <a:defRPr sz="2160"/>
            </a:lvl7pPr>
            <a:lvl8pPr marL="3657600" lvl="7" indent="-365759" algn="l">
              <a:spcBef>
                <a:spcPts val="432"/>
              </a:spcBef>
              <a:spcAft>
                <a:spcPts val="0"/>
              </a:spcAft>
              <a:buClr>
                <a:schemeClr val="dk1"/>
              </a:buClr>
              <a:buSzPts val="2160"/>
              <a:buChar char="•"/>
              <a:defRPr sz="2160"/>
            </a:lvl8pPr>
            <a:lvl9pPr marL="4114800" lvl="8" indent="-365759" algn="l">
              <a:spcBef>
                <a:spcPts val="432"/>
              </a:spcBef>
              <a:spcAft>
                <a:spcPts val="0"/>
              </a:spcAft>
              <a:buClr>
                <a:schemeClr val="dk1"/>
              </a:buClr>
              <a:buSzPts val="2160"/>
              <a:buChar char="•"/>
              <a:defRPr sz="2160"/>
            </a:lvl9pPr>
          </a:lstStyle>
          <a:p>
            <a:endParaRPr/>
          </a:p>
        </p:txBody>
      </p:sp>
      <p:sp>
        <p:nvSpPr>
          <p:cNvPr id="37" name="Google Shape;37;p18"/>
          <p:cNvSpPr txBox="1">
            <a:spLocks noGrp="1"/>
          </p:cNvSpPr>
          <p:nvPr>
            <p:ph type="dt" idx="10"/>
          </p:nvPr>
        </p:nvSpPr>
        <p:spPr>
          <a:xfrm>
            <a:off x="731520" y="7627621"/>
            <a:ext cx="341376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998720" y="7627621"/>
            <a:ext cx="46329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10485120" y="7627621"/>
            <a:ext cx="341376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731520" y="7627621"/>
            <a:ext cx="341376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998720" y="7627621"/>
            <a:ext cx="46329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10485120" y="7627621"/>
            <a:ext cx="341376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731522" y="327659"/>
            <a:ext cx="4813301" cy="139446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400"/>
              <a:buFont typeface="Calibri"/>
              <a:buNone/>
              <a:defRPr sz="2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720080" y="327662"/>
            <a:ext cx="8178800" cy="7023736"/>
          </a:xfrm>
          <a:prstGeom prst="rect">
            <a:avLst/>
          </a:prstGeom>
          <a:noFill/>
          <a:ln>
            <a:noFill/>
          </a:ln>
        </p:spPr>
        <p:txBody>
          <a:bodyPr spcFirstLastPara="1" wrap="square" lIns="91425" tIns="45700" rIns="91425" bIns="45700" anchor="t" anchorCtr="0">
            <a:normAutofit/>
          </a:bodyPr>
          <a:lstStyle>
            <a:lvl1pPr marL="457200" lvl="0" indent="-472440" algn="l">
              <a:spcBef>
                <a:spcPts val="768"/>
              </a:spcBef>
              <a:spcAft>
                <a:spcPts val="0"/>
              </a:spcAft>
              <a:buClr>
                <a:schemeClr val="dk1"/>
              </a:buClr>
              <a:buSzPts val="3840"/>
              <a:buChar char="•"/>
              <a:defRPr sz="3840"/>
            </a:lvl1pPr>
            <a:lvl2pPr marL="914400" lvl="1" indent="-441960" algn="l">
              <a:spcBef>
                <a:spcPts val="672"/>
              </a:spcBef>
              <a:spcAft>
                <a:spcPts val="0"/>
              </a:spcAft>
              <a:buClr>
                <a:schemeClr val="dk1"/>
              </a:buClr>
              <a:buSzPts val="3360"/>
              <a:buChar char="–"/>
              <a:defRPr sz="3359"/>
            </a:lvl2pPr>
            <a:lvl3pPr marL="1371600" lvl="2" indent="-411480" algn="l">
              <a:spcBef>
                <a:spcPts val="576"/>
              </a:spcBef>
              <a:spcAft>
                <a:spcPts val="0"/>
              </a:spcAft>
              <a:buClr>
                <a:schemeClr val="dk1"/>
              </a:buClr>
              <a:buSzPts val="2880"/>
              <a:buChar char="•"/>
              <a:defRPr sz="288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61" name="Google Shape;61;p22"/>
          <p:cNvSpPr txBox="1">
            <a:spLocks noGrp="1"/>
          </p:cNvSpPr>
          <p:nvPr>
            <p:ph type="body" idx="2"/>
          </p:nvPr>
        </p:nvSpPr>
        <p:spPr>
          <a:xfrm>
            <a:off x="731522" y="1722123"/>
            <a:ext cx="4813301" cy="5629275"/>
          </a:xfrm>
          <a:prstGeom prst="rect">
            <a:avLst/>
          </a:prstGeom>
          <a:noFill/>
          <a:ln>
            <a:noFill/>
          </a:ln>
        </p:spPr>
        <p:txBody>
          <a:bodyPr spcFirstLastPara="1" wrap="square" lIns="91425" tIns="45700" rIns="91425" bIns="45700" anchor="t" anchorCtr="0">
            <a:normAutofit/>
          </a:bodyPr>
          <a:lstStyle>
            <a:lvl1pPr marL="457200" lvl="0" indent="-228600" algn="l">
              <a:spcBef>
                <a:spcPts val="336"/>
              </a:spcBef>
              <a:spcAft>
                <a:spcPts val="0"/>
              </a:spcAft>
              <a:buClr>
                <a:schemeClr val="dk1"/>
              </a:buClr>
              <a:buSzPts val="1680"/>
              <a:buNone/>
              <a:defRPr sz="1679"/>
            </a:lvl1pPr>
            <a:lvl2pPr marL="914400" lvl="1" indent="-228600" algn="l">
              <a:spcBef>
                <a:spcPts val="288"/>
              </a:spcBef>
              <a:spcAft>
                <a:spcPts val="0"/>
              </a:spcAft>
              <a:buClr>
                <a:schemeClr val="dk1"/>
              </a:buClr>
              <a:buSzPts val="1440"/>
              <a:buNone/>
              <a:defRPr sz="1440"/>
            </a:lvl2pPr>
            <a:lvl3pPr marL="1371600" lvl="2" indent="-228600" algn="l">
              <a:spcBef>
                <a:spcPts val="240"/>
              </a:spcBef>
              <a:spcAft>
                <a:spcPts val="0"/>
              </a:spcAft>
              <a:buClr>
                <a:schemeClr val="dk1"/>
              </a:buClr>
              <a:buSzPts val="1200"/>
              <a:buNone/>
              <a:defRPr sz="1200"/>
            </a:lvl3pPr>
            <a:lvl4pPr marL="1828800" lvl="3" indent="-228600" algn="l">
              <a:spcBef>
                <a:spcPts val="216"/>
              </a:spcBef>
              <a:spcAft>
                <a:spcPts val="0"/>
              </a:spcAft>
              <a:buClr>
                <a:schemeClr val="dk1"/>
              </a:buClr>
              <a:buSzPts val="1080"/>
              <a:buNone/>
              <a:defRPr sz="1080"/>
            </a:lvl4pPr>
            <a:lvl5pPr marL="2286000" lvl="4" indent="-228600" algn="l">
              <a:spcBef>
                <a:spcPts val="216"/>
              </a:spcBef>
              <a:spcAft>
                <a:spcPts val="0"/>
              </a:spcAft>
              <a:buClr>
                <a:schemeClr val="dk1"/>
              </a:buClr>
              <a:buSzPts val="1080"/>
              <a:buNone/>
              <a:defRPr sz="1080"/>
            </a:lvl5pPr>
            <a:lvl6pPr marL="2743200" lvl="5" indent="-228600" algn="l">
              <a:spcBef>
                <a:spcPts val="216"/>
              </a:spcBef>
              <a:spcAft>
                <a:spcPts val="0"/>
              </a:spcAft>
              <a:buClr>
                <a:schemeClr val="dk1"/>
              </a:buClr>
              <a:buSzPts val="1080"/>
              <a:buNone/>
              <a:defRPr sz="1080"/>
            </a:lvl6pPr>
            <a:lvl7pPr marL="3200400" lvl="6" indent="-228600" algn="l">
              <a:spcBef>
                <a:spcPts val="216"/>
              </a:spcBef>
              <a:spcAft>
                <a:spcPts val="0"/>
              </a:spcAft>
              <a:buClr>
                <a:schemeClr val="dk1"/>
              </a:buClr>
              <a:buSzPts val="1080"/>
              <a:buNone/>
              <a:defRPr sz="1080"/>
            </a:lvl7pPr>
            <a:lvl8pPr marL="3657600" lvl="7" indent="-228600" algn="l">
              <a:spcBef>
                <a:spcPts val="216"/>
              </a:spcBef>
              <a:spcAft>
                <a:spcPts val="0"/>
              </a:spcAft>
              <a:buClr>
                <a:schemeClr val="dk1"/>
              </a:buClr>
              <a:buSzPts val="1080"/>
              <a:buNone/>
              <a:defRPr sz="1080"/>
            </a:lvl8pPr>
            <a:lvl9pPr marL="4114800" lvl="8" indent="-228600" algn="l">
              <a:spcBef>
                <a:spcPts val="216"/>
              </a:spcBef>
              <a:spcAft>
                <a:spcPts val="0"/>
              </a:spcAft>
              <a:buClr>
                <a:schemeClr val="dk1"/>
              </a:buClr>
              <a:buSzPts val="1080"/>
              <a:buNone/>
              <a:defRPr sz="1080"/>
            </a:lvl9pPr>
          </a:lstStyle>
          <a:p>
            <a:endParaRPr/>
          </a:p>
        </p:txBody>
      </p:sp>
      <p:sp>
        <p:nvSpPr>
          <p:cNvPr id="62" name="Google Shape;62;p22"/>
          <p:cNvSpPr txBox="1">
            <a:spLocks noGrp="1"/>
          </p:cNvSpPr>
          <p:nvPr>
            <p:ph type="dt" idx="10"/>
          </p:nvPr>
        </p:nvSpPr>
        <p:spPr>
          <a:xfrm>
            <a:off x="731520" y="7627621"/>
            <a:ext cx="341376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998720" y="7627621"/>
            <a:ext cx="46329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10485120" y="7627621"/>
            <a:ext cx="341376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2867661" y="5760720"/>
            <a:ext cx="8778240" cy="68008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400"/>
              <a:buFont typeface="Calibri"/>
              <a:buNone/>
              <a:defRPr sz="2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2867661" y="735330"/>
            <a:ext cx="8778240" cy="4937760"/>
          </a:xfrm>
          <a:prstGeom prst="rect">
            <a:avLst/>
          </a:prstGeom>
          <a:noFill/>
          <a:ln>
            <a:noFill/>
          </a:ln>
        </p:spPr>
        <p:txBody>
          <a:bodyPr spcFirstLastPara="1" wrap="square" lIns="91425" tIns="45700" rIns="91425" bIns="45700" anchor="t" anchorCtr="0">
            <a:normAutofit/>
          </a:bodyPr>
          <a:lstStyle>
            <a:lvl1pPr marR="0" lvl="0" algn="l" rtl="0">
              <a:spcBef>
                <a:spcPts val="768"/>
              </a:spcBef>
              <a:spcAft>
                <a:spcPts val="0"/>
              </a:spcAft>
              <a:buClr>
                <a:schemeClr val="dk1"/>
              </a:buClr>
              <a:buSzPts val="3840"/>
              <a:buFont typeface="Arial"/>
              <a:buNone/>
              <a:defRPr sz="3840" b="0" i="0" u="none" strike="noStrike" cap="none">
                <a:solidFill>
                  <a:schemeClr val="dk1"/>
                </a:solidFill>
                <a:latin typeface="Calibri"/>
                <a:ea typeface="Calibri"/>
                <a:cs typeface="Calibri"/>
                <a:sym typeface="Calibri"/>
              </a:defRPr>
            </a:lvl1pPr>
            <a:lvl2pPr marR="0" lvl="1" algn="l" rtl="0">
              <a:spcBef>
                <a:spcPts val="672"/>
              </a:spcBef>
              <a:spcAft>
                <a:spcPts val="0"/>
              </a:spcAft>
              <a:buClr>
                <a:schemeClr val="dk1"/>
              </a:buClr>
              <a:buSzPts val="3360"/>
              <a:buFont typeface="Arial"/>
              <a:buNone/>
              <a:defRPr sz="3359" b="0" i="0" u="none" strike="noStrike" cap="none">
                <a:solidFill>
                  <a:schemeClr val="dk1"/>
                </a:solidFill>
                <a:latin typeface="Calibri"/>
                <a:ea typeface="Calibri"/>
                <a:cs typeface="Calibri"/>
                <a:sym typeface="Calibri"/>
              </a:defRPr>
            </a:lvl2pPr>
            <a:lvl3pPr marR="0" lvl="2" algn="l" rtl="0">
              <a:spcBef>
                <a:spcPts val="576"/>
              </a:spcBef>
              <a:spcAft>
                <a:spcPts val="0"/>
              </a:spcAft>
              <a:buClr>
                <a:schemeClr val="dk1"/>
              </a:buClr>
              <a:buSzPts val="2880"/>
              <a:buFont typeface="Arial"/>
              <a:buNone/>
              <a:defRPr sz="2880" b="0" i="0" u="none" strike="noStrike" cap="none">
                <a:solidFill>
                  <a:schemeClr val="dk1"/>
                </a:solidFill>
                <a:latin typeface="Calibri"/>
                <a:ea typeface="Calibri"/>
                <a:cs typeface="Calibri"/>
                <a:sym typeface="Calibri"/>
              </a:defRPr>
            </a:lvl3pPr>
            <a:lvl4pPr marR="0" lvl="3"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4pPr>
            <a:lvl5pPr marR="0" lvl="4"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5pPr>
            <a:lvl6pPr marR="0" lvl="5"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6pPr>
            <a:lvl7pPr marR="0" lvl="6"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7pPr>
            <a:lvl8pPr marR="0" lvl="7"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8pPr>
            <a:lvl9pPr marR="0" lvl="8"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2867661" y="6440806"/>
            <a:ext cx="8778240" cy="965835"/>
          </a:xfrm>
          <a:prstGeom prst="rect">
            <a:avLst/>
          </a:prstGeom>
          <a:noFill/>
          <a:ln>
            <a:noFill/>
          </a:ln>
        </p:spPr>
        <p:txBody>
          <a:bodyPr spcFirstLastPara="1" wrap="square" lIns="91425" tIns="45700" rIns="91425" bIns="45700" anchor="t" anchorCtr="0">
            <a:normAutofit/>
          </a:bodyPr>
          <a:lstStyle>
            <a:lvl1pPr marL="457200" lvl="0" indent="-228600" algn="l">
              <a:spcBef>
                <a:spcPts val="336"/>
              </a:spcBef>
              <a:spcAft>
                <a:spcPts val="0"/>
              </a:spcAft>
              <a:buClr>
                <a:schemeClr val="dk1"/>
              </a:buClr>
              <a:buSzPts val="1680"/>
              <a:buNone/>
              <a:defRPr sz="1679"/>
            </a:lvl1pPr>
            <a:lvl2pPr marL="914400" lvl="1" indent="-228600" algn="l">
              <a:spcBef>
                <a:spcPts val="288"/>
              </a:spcBef>
              <a:spcAft>
                <a:spcPts val="0"/>
              </a:spcAft>
              <a:buClr>
                <a:schemeClr val="dk1"/>
              </a:buClr>
              <a:buSzPts val="1440"/>
              <a:buNone/>
              <a:defRPr sz="1440"/>
            </a:lvl2pPr>
            <a:lvl3pPr marL="1371600" lvl="2" indent="-228600" algn="l">
              <a:spcBef>
                <a:spcPts val="240"/>
              </a:spcBef>
              <a:spcAft>
                <a:spcPts val="0"/>
              </a:spcAft>
              <a:buClr>
                <a:schemeClr val="dk1"/>
              </a:buClr>
              <a:buSzPts val="1200"/>
              <a:buNone/>
              <a:defRPr sz="1200"/>
            </a:lvl3pPr>
            <a:lvl4pPr marL="1828800" lvl="3" indent="-228600" algn="l">
              <a:spcBef>
                <a:spcPts val="216"/>
              </a:spcBef>
              <a:spcAft>
                <a:spcPts val="0"/>
              </a:spcAft>
              <a:buClr>
                <a:schemeClr val="dk1"/>
              </a:buClr>
              <a:buSzPts val="1080"/>
              <a:buNone/>
              <a:defRPr sz="1080"/>
            </a:lvl4pPr>
            <a:lvl5pPr marL="2286000" lvl="4" indent="-228600" algn="l">
              <a:spcBef>
                <a:spcPts val="216"/>
              </a:spcBef>
              <a:spcAft>
                <a:spcPts val="0"/>
              </a:spcAft>
              <a:buClr>
                <a:schemeClr val="dk1"/>
              </a:buClr>
              <a:buSzPts val="1080"/>
              <a:buNone/>
              <a:defRPr sz="1080"/>
            </a:lvl5pPr>
            <a:lvl6pPr marL="2743200" lvl="5" indent="-228600" algn="l">
              <a:spcBef>
                <a:spcPts val="216"/>
              </a:spcBef>
              <a:spcAft>
                <a:spcPts val="0"/>
              </a:spcAft>
              <a:buClr>
                <a:schemeClr val="dk1"/>
              </a:buClr>
              <a:buSzPts val="1080"/>
              <a:buNone/>
              <a:defRPr sz="1080"/>
            </a:lvl6pPr>
            <a:lvl7pPr marL="3200400" lvl="6" indent="-228600" algn="l">
              <a:spcBef>
                <a:spcPts val="216"/>
              </a:spcBef>
              <a:spcAft>
                <a:spcPts val="0"/>
              </a:spcAft>
              <a:buClr>
                <a:schemeClr val="dk1"/>
              </a:buClr>
              <a:buSzPts val="1080"/>
              <a:buNone/>
              <a:defRPr sz="1080"/>
            </a:lvl7pPr>
            <a:lvl8pPr marL="3657600" lvl="7" indent="-228600" algn="l">
              <a:spcBef>
                <a:spcPts val="216"/>
              </a:spcBef>
              <a:spcAft>
                <a:spcPts val="0"/>
              </a:spcAft>
              <a:buClr>
                <a:schemeClr val="dk1"/>
              </a:buClr>
              <a:buSzPts val="1080"/>
              <a:buNone/>
              <a:defRPr sz="1080"/>
            </a:lvl8pPr>
            <a:lvl9pPr marL="4114800" lvl="8" indent="-228600" algn="l">
              <a:spcBef>
                <a:spcPts val="216"/>
              </a:spcBef>
              <a:spcAft>
                <a:spcPts val="0"/>
              </a:spcAft>
              <a:buClr>
                <a:schemeClr val="dk1"/>
              </a:buClr>
              <a:buSzPts val="1080"/>
              <a:buNone/>
              <a:defRPr sz="1080"/>
            </a:lvl9pPr>
          </a:lstStyle>
          <a:p>
            <a:endParaRPr/>
          </a:p>
        </p:txBody>
      </p:sp>
      <p:sp>
        <p:nvSpPr>
          <p:cNvPr id="69" name="Google Shape;69;p23"/>
          <p:cNvSpPr txBox="1">
            <a:spLocks noGrp="1"/>
          </p:cNvSpPr>
          <p:nvPr>
            <p:ph type="dt" idx="10"/>
          </p:nvPr>
        </p:nvSpPr>
        <p:spPr>
          <a:xfrm>
            <a:off x="731520" y="7627621"/>
            <a:ext cx="341376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998720" y="7627621"/>
            <a:ext cx="46329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10485120" y="7627621"/>
            <a:ext cx="341376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731520" y="329566"/>
            <a:ext cx="13167360"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4599622" y="-1947861"/>
            <a:ext cx="5431155" cy="1316736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731520" y="7627621"/>
            <a:ext cx="341376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998720" y="7627621"/>
            <a:ext cx="46329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10485120" y="7627621"/>
            <a:ext cx="341376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8742045" y="2194562"/>
            <a:ext cx="7021830" cy="329184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2036445" y="-975358"/>
            <a:ext cx="7021830" cy="963168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731520" y="7627621"/>
            <a:ext cx="341376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998720" y="7627621"/>
            <a:ext cx="46329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10485120" y="7627621"/>
            <a:ext cx="341376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731520" y="329566"/>
            <a:ext cx="13167360" cy="13716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5280"/>
              <a:buFont typeface="Calibri"/>
              <a:buNone/>
              <a:defRPr sz="52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731520" y="1920242"/>
            <a:ext cx="13167360" cy="5431155"/>
          </a:xfrm>
          <a:prstGeom prst="rect">
            <a:avLst/>
          </a:prstGeom>
          <a:noFill/>
          <a:ln>
            <a:noFill/>
          </a:ln>
        </p:spPr>
        <p:txBody>
          <a:bodyPr spcFirstLastPara="1" wrap="square" lIns="91425" tIns="45700" rIns="91425" bIns="45700" anchor="t" anchorCtr="0">
            <a:normAutofit/>
          </a:bodyPr>
          <a:lstStyle>
            <a:lvl1pPr marL="457200" marR="0" lvl="0" indent="-472440" algn="l" rtl="0">
              <a:spcBef>
                <a:spcPts val="768"/>
              </a:spcBef>
              <a:spcAft>
                <a:spcPts val="0"/>
              </a:spcAft>
              <a:buClr>
                <a:schemeClr val="dk1"/>
              </a:buClr>
              <a:buSzPts val="3840"/>
              <a:buFont typeface="Arial"/>
              <a:buChar char="•"/>
              <a:defRPr sz="3840" b="0" i="0" u="none" strike="noStrike" cap="none">
                <a:solidFill>
                  <a:schemeClr val="dk1"/>
                </a:solidFill>
                <a:latin typeface="Calibri"/>
                <a:ea typeface="Calibri"/>
                <a:cs typeface="Calibri"/>
                <a:sym typeface="Calibri"/>
              </a:defRPr>
            </a:lvl1pPr>
            <a:lvl2pPr marL="914400" marR="0" lvl="1" indent="-441960" algn="l" rtl="0">
              <a:spcBef>
                <a:spcPts val="672"/>
              </a:spcBef>
              <a:spcAft>
                <a:spcPts val="0"/>
              </a:spcAft>
              <a:buClr>
                <a:schemeClr val="dk1"/>
              </a:buClr>
              <a:buSzPts val="3360"/>
              <a:buFont typeface="Arial"/>
              <a:buChar char="–"/>
              <a:defRPr sz="3359" b="0" i="0" u="none" strike="noStrike" cap="none">
                <a:solidFill>
                  <a:schemeClr val="dk1"/>
                </a:solidFill>
                <a:latin typeface="Calibri"/>
                <a:ea typeface="Calibri"/>
                <a:cs typeface="Calibri"/>
                <a:sym typeface="Calibri"/>
              </a:defRPr>
            </a:lvl2pPr>
            <a:lvl3pPr marL="1371600" marR="0" lvl="2" indent="-411480" algn="l" rtl="0">
              <a:spcBef>
                <a:spcPts val="576"/>
              </a:spcBef>
              <a:spcAft>
                <a:spcPts val="0"/>
              </a:spcAft>
              <a:buClr>
                <a:schemeClr val="dk1"/>
              </a:buClr>
              <a:buSzPts val="2880"/>
              <a:buFont typeface="Arial"/>
              <a:buChar char="•"/>
              <a:defRPr sz="2880" b="0" i="0" u="none" strike="noStrike" cap="none">
                <a:solidFill>
                  <a:schemeClr val="dk1"/>
                </a:solidFill>
                <a:latin typeface="Calibri"/>
                <a:ea typeface="Calibri"/>
                <a:cs typeface="Calibri"/>
                <a:sym typeface="Calibri"/>
              </a:defRPr>
            </a:lvl3pPr>
            <a:lvl4pPr marL="1828800" marR="0" lvl="3"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731520" y="7627621"/>
            <a:ext cx="3413760" cy="4381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40" b="0" i="0" u="none" strike="noStrike" cap="none">
                <a:solidFill>
                  <a:srgbClr val="888A8E"/>
                </a:solidFill>
                <a:latin typeface="Calibri"/>
                <a:ea typeface="Calibri"/>
                <a:cs typeface="Calibri"/>
                <a:sym typeface="Calibri"/>
              </a:defRPr>
            </a:lvl1pPr>
            <a:lvl2pPr marR="0" lvl="1"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998720" y="7627621"/>
            <a:ext cx="4632960" cy="4381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440" b="0" i="0" u="none" strike="noStrike" cap="none">
                <a:solidFill>
                  <a:srgbClr val="888A8E"/>
                </a:solidFill>
                <a:latin typeface="Calibri"/>
                <a:ea typeface="Calibri"/>
                <a:cs typeface="Calibri"/>
                <a:sym typeface="Calibri"/>
              </a:defRPr>
            </a:lvl1pPr>
            <a:lvl2pPr marR="0" lvl="1"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8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10485120" y="7627621"/>
            <a:ext cx="3413760" cy="4381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40" b="0" i="0" u="none" strike="noStrike" cap="none">
                <a:solidFill>
                  <a:srgbClr val="888A8E"/>
                </a:solidFill>
                <a:latin typeface="Calibri"/>
                <a:ea typeface="Calibri"/>
                <a:cs typeface="Calibri"/>
                <a:sym typeface="Calibri"/>
              </a:defRPr>
            </a:lvl1pPr>
            <a:lvl2pPr marL="0" marR="0" lvl="1" indent="0" algn="r" rtl="0">
              <a:spcBef>
                <a:spcPts val="0"/>
              </a:spcBef>
              <a:buNone/>
              <a:defRPr sz="1440" b="0" i="0" u="none" strike="noStrike" cap="none">
                <a:solidFill>
                  <a:srgbClr val="888A8E"/>
                </a:solidFill>
                <a:latin typeface="Calibri"/>
                <a:ea typeface="Calibri"/>
                <a:cs typeface="Calibri"/>
                <a:sym typeface="Calibri"/>
              </a:defRPr>
            </a:lvl2pPr>
            <a:lvl3pPr marL="0" marR="0" lvl="2" indent="0" algn="r" rtl="0">
              <a:spcBef>
                <a:spcPts val="0"/>
              </a:spcBef>
              <a:buNone/>
              <a:defRPr sz="1440" b="0" i="0" u="none" strike="noStrike" cap="none">
                <a:solidFill>
                  <a:srgbClr val="888A8E"/>
                </a:solidFill>
                <a:latin typeface="Calibri"/>
                <a:ea typeface="Calibri"/>
                <a:cs typeface="Calibri"/>
                <a:sym typeface="Calibri"/>
              </a:defRPr>
            </a:lvl3pPr>
            <a:lvl4pPr marL="0" marR="0" lvl="3" indent="0" algn="r" rtl="0">
              <a:spcBef>
                <a:spcPts val="0"/>
              </a:spcBef>
              <a:buNone/>
              <a:defRPr sz="1440" b="0" i="0" u="none" strike="noStrike" cap="none">
                <a:solidFill>
                  <a:srgbClr val="888A8E"/>
                </a:solidFill>
                <a:latin typeface="Calibri"/>
                <a:ea typeface="Calibri"/>
                <a:cs typeface="Calibri"/>
                <a:sym typeface="Calibri"/>
              </a:defRPr>
            </a:lvl4pPr>
            <a:lvl5pPr marL="0" marR="0" lvl="4" indent="0" algn="r" rtl="0">
              <a:spcBef>
                <a:spcPts val="0"/>
              </a:spcBef>
              <a:buNone/>
              <a:defRPr sz="1440" b="0" i="0" u="none" strike="noStrike" cap="none">
                <a:solidFill>
                  <a:srgbClr val="888A8E"/>
                </a:solidFill>
                <a:latin typeface="Calibri"/>
                <a:ea typeface="Calibri"/>
                <a:cs typeface="Calibri"/>
                <a:sym typeface="Calibri"/>
              </a:defRPr>
            </a:lvl5pPr>
            <a:lvl6pPr marL="0" marR="0" lvl="5" indent="0" algn="r" rtl="0">
              <a:spcBef>
                <a:spcPts val="0"/>
              </a:spcBef>
              <a:buNone/>
              <a:defRPr sz="1440" b="0" i="0" u="none" strike="noStrike" cap="none">
                <a:solidFill>
                  <a:srgbClr val="888A8E"/>
                </a:solidFill>
                <a:latin typeface="Calibri"/>
                <a:ea typeface="Calibri"/>
                <a:cs typeface="Calibri"/>
                <a:sym typeface="Calibri"/>
              </a:defRPr>
            </a:lvl6pPr>
            <a:lvl7pPr marL="0" marR="0" lvl="6" indent="0" algn="r" rtl="0">
              <a:spcBef>
                <a:spcPts val="0"/>
              </a:spcBef>
              <a:buNone/>
              <a:defRPr sz="1440" b="0" i="0" u="none" strike="noStrike" cap="none">
                <a:solidFill>
                  <a:srgbClr val="888A8E"/>
                </a:solidFill>
                <a:latin typeface="Calibri"/>
                <a:ea typeface="Calibri"/>
                <a:cs typeface="Calibri"/>
                <a:sym typeface="Calibri"/>
              </a:defRPr>
            </a:lvl7pPr>
            <a:lvl8pPr marL="0" marR="0" lvl="7" indent="0" algn="r" rtl="0">
              <a:spcBef>
                <a:spcPts val="0"/>
              </a:spcBef>
              <a:buNone/>
              <a:defRPr sz="1440" b="0" i="0" u="none" strike="noStrike" cap="none">
                <a:solidFill>
                  <a:srgbClr val="888A8E"/>
                </a:solidFill>
                <a:latin typeface="Calibri"/>
                <a:ea typeface="Calibri"/>
                <a:cs typeface="Calibri"/>
                <a:sym typeface="Calibri"/>
              </a:defRPr>
            </a:lvl8pPr>
            <a:lvl9pPr marL="0" marR="0" lvl="8" indent="0" algn="r" rtl="0">
              <a:spcBef>
                <a:spcPts val="0"/>
              </a:spcBef>
              <a:buNone/>
              <a:defRPr sz="1440" b="0" i="0" u="none" strike="noStrike" cap="none">
                <a:solidFill>
                  <a:srgbClr val="888A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annalindhfoundation.org/what-we-do/network-networks" TargetMode="External"/><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6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s>
</file>

<file path=ppt/slides/_rels/slide75.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180" y="640081"/>
            <a:ext cx="14602219" cy="2285999"/>
          </a:xfrm>
          <a:solidFill>
            <a:schemeClr val="accent5">
              <a:lumMod val="20000"/>
              <a:lumOff val="80000"/>
            </a:schemeClr>
          </a:solidFill>
          <a:ln>
            <a:solidFill>
              <a:schemeClr val="accent3">
                <a:alpha val="49000"/>
              </a:schemeClr>
            </a:solidFill>
          </a:ln>
          <a:effectLst>
            <a:outerShdw blurRad="50800" dist="38100" dir="2700000" algn="tl" rotWithShape="0">
              <a:srgbClr val="000000">
                <a:alpha val="43000"/>
              </a:srgbClr>
            </a:outerShdw>
          </a:effectLst>
        </p:spPr>
        <p:txBody>
          <a:bodyPr>
            <a:noAutofit/>
          </a:bodyPr>
          <a:lstStyle/>
          <a:p>
            <a:r>
              <a:rPr lang="en-US" sz="3840" i="1" dirty="0">
                <a:solidFill>
                  <a:srgbClr val="FF0000"/>
                </a:solidFill>
                <a:latin typeface="Comic Sans MS" pitchFamily="66" charset="0"/>
              </a:rPr>
              <a:t>From large graphs to large neural networks</a:t>
            </a:r>
            <a:endParaRPr lang="en-US" sz="4320" i="1" dirty="0">
              <a:solidFill>
                <a:srgbClr val="FF0000"/>
              </a:solidFill>
              <a:latin typeface="Comic Sans MS" pitchFamily="66" charset="0"/>
            </a:endParaRPr>
          </a:p>
        </p:txBody>
      </p:sp>
      <p:sp>
        <p:nvSpPr>
          <p:cNvPr id="4" name="Subtitle 3"/>
          <p:cNvSpPr>
            <a:spLocks noGrp="1"/>
          </p:cNvSpPr>
          <p:nvPr>
            <p:ph type="subTitle" idx="1"/>
          </p:nvPr>
        </p:nvSpPr>
        <p:spPr>
          <a:xfrm>
            <a:off x="2468880" y="3108960"/>
            <a:ext cx="9692640" cy="2103120"/>
          </a:xfrm>
        </p:spPr>
        <p:txBody>
          <a:bodyPr>
            <a:normAutofit lnSpcReduction="10000"/>
          </a:bodyPr>
          <a:lstStyle/>
          <a:p>
            <a:r>
              <a:rPr lang="en-US" dirty="0">
                <a:solidFill>
                  <a:srgbClr val="0000FF"/>
                </a:solidFill>
              </a:rPr>
              <a:t>Constantine Dovrolis</a:t>
            </a:r>
          </a:p>
          <a:p>
            <a:r>
              <a:rPr lang="en-US" dirty="0" err="1">
                <a:solidFill>
                  <a:srgbClr val="0000FF"/>
                </a:solidFill>
              </a:rPr>
              <a:t>CaSToRC</a:t>
            </a:r>
            <a:r>
              <a:rPr lang="en-US" dirty="0">
                <a:solidFill>
                  <a:srgbClr val="0000FF"/>
                </a:solidFill>
              </a:rPr>
              <a:t> – The Cyprus Institute</a:t>
            </a:r>
          </a:p>
          <a:p>
            <a:r>
              <a:rPr lang="en-US" dirty="0">
                <a:solidFill>
                  <a:srgbClr val="0000FF"/>
                </a:solidFill>
              </a:rPr>
              <a:t>School of Computer Science – Georgia Tech</a:t>
            </a:r>
          </a:p>
          <a:p>
            <a:endParaRPr lang="en-US" dirty="0">
              <a:solidFill>
                <a:srgbClr val="0000FF"/>
              </a:solidFill>
            </a:endParaRPr>
          </a:p>
          <a:p>
            <a:endParaRPr lang="en-US" dirty="0">
              <a:solidFill>
                <a:srgbClr val="0000FF"/>
              </a:solidFill>
            </a:endParaRPr>
          </a:p>
        </p:txBody>
      </p:sp>
      <p:pic>
        <p:nvPicPr>
          <p:cNvPr id="5" name="Picture 4">
            <a:extLst>
              <a:ext uri="{FF2B5EF4-FFF2-40B4-BE49-F238E27FC236}">
                <a16:creationId xmlns:a16="http://schemas.microsoft.com/office/drawing/2014/main" id="{08F92C28-39AC-484F-B93D-D329CDED155A}"/>
              </a:ext>
            </a:extLst>
          </p:cNvPr>
          <p:cNvPicPr>
            <a:picLocks noChangeAspect="1"/>
          </p:cNvPicPr>
          <p:nvPr/>
        </p:nvPicPr>
        <p:blipFill>
          <a:blip r:embed="rId3"/>
          <a:stretch>
            <a:fillRect/>
          </a:stretch>
        </p:blipFill>
        <p:spPr>
          <a:xfrm>
            <a:off x="5539298" y="5556923"/>
            <a:ext cx="3961890" cy="2812197"/>
          </a:xfrm>
          <a:prstGeom prst="rect">
            <a:avLst/>
          </a:prstGeom>
        </p:spPr>
      </p:pic>
      <p:pic>
        <p:nvPicPr>
          <p:cNvPr id="7" name="Picture 6"/>
          <p:cNvPicPr>
            <a:picLocks noChangeAspect="1"/>
          </p:cNvPicPr>
          <p:nvPr/>
        </p:nvPicPr>
        <p:blipFill>
          <a:blip r:embed="rId4"/>
          <a:stretch>
            <a:fillRect/>
          </a:stretch>
        </p:blipFill>
        <p:spPr>
          <a:xfrm>
            <a:off x="11102024" y="6126480"/>
            <a:ext cx="3528376" cy="2016215"/>
          </a:xfrm>
          <a:prstGeom prst="rect">
            <a:avLst/>
          </a:prstGeom>
        </p:spPr>
      </p:pic>
      <p:pic>
        <p:nvPicPr>
          <p:cNvPr id="1026" name="Picture 2" descr="The Cyprus Institute MSc in Digital Cultural Heritage">
            <a:extLst>
              <a:ext uri="{FF2B5EF4-FFF2-40B4-BE49-F238E27FC236}">
                <a16:creationId xmlns:a16="http://schemas.microsoft.com/office/drawing/2014/main" id="{11D8DFAF-4586-744C-5A2C-62E57689DA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159500"/>
            <a:ext cx="39243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3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6"/>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176" name="Google Shape;176;p6"/>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177" name="Google Shape;177;p6" descr="data:image/png;base64,%20iVBORw0KGgoAAAANSUhEUgAAAZIAAAPbCAYAAAEBTT3hAAAAAXNSR0IArs4c6QAAAARnQU1BAACxjwv8YQUAAAAJcEhZcwAADsMAAA7DAcdvqGQAAEvJSURBVHhe7d1vbBz3ned5Uo4zTY/3kgXubukHt/E8WMCZO8AkBeOc2zs488yHO2CUuzzI4UTK+8zPYs+DRR4c4BwQIICRsPNo/ehGmNkHg0gcax/4xvoDDDcibUvUwgIOHtuiB+6Q2cWKYkvdIov/usmu6/L8RpEFVtXvU6yqrvr93i8gUBUBxWr+6tvv/ls11l5o3B47gaOdtRP9/dJs3Th7xmyOBXeaU2az2toXG5fMZiaHwVrLbFYbq1NlD2/MvmE2x4JP3p40m9V2f6HRNJuZsDpF8mZ1gltzj25o2HqrYTarjdWpsnsXJh4NfBa1ecy2vTJ33myyOpUzXJ0TPfwZic2FiUcPNLM4CtbqcaNZnSrbWpmtx5A/jtWpso0Lz8hPm8PW4qOoHu2un+gxX2m2V2br8eDycaxOlQ1XR37aHGwsPvo7h9utEz3mKw2rU2W1XJ3W+TH5idnjq9PfaZ3oUUVpvFmdg43lR62qzerU8jEbq+Oa/bvXH63IQdCqxxtZtXytIAtWp8oeX50waMmP+UbCn9W5t/ToUXRtVufx93dshWE4bjbr42urE7bkRxWlaS2+8ugf583q9DeXf/82Y11W5/HPFdhidYq08d5Lj+52vVydSnt8dR7/PJutWq5Or71cj4c/nSsvPnq4z+pUjZ+rs7n0sdmstsdXJ7h5Tn7azOoUqXP59KN5ybI6g8FgwmzWR11XR37aXIXVeTS83WvT75pNa48P/1Gv+6XZrK6dz5uPVuzxF9sr68HVmRPNwnBVqj9LtVuVrg+rEqz+Ytpsfu3l28o66aoMel35HrB09VuVazMn6kI9VuXTnz1nNr/2cm1lsSpVNKz9iT6GMuh3q/96GqtSRYP1Nx89F6nFy7InXZWjg85PzWZ1DT6s36qc6MNAh/ud6t8hDD162suqVMijVend/6D6D08eXJ0+0Sv4/f1O9R/+D/1+VerwloUvq/JIv71c/RcjWJUqenBt+kTxGxx0Hr2YUQu1W5Vw8Zz8mZfarUpvc7n639448aoEwaOnzbVQi1XpXJ559Mg201t4rEoBTroqYRDIf2ekarIqJ327e71eH0ao46pk+IhI7VZlqfrfNzvpqoSPPW2uhXqsygk/ilg7rEoV1eJ1MFalik76NZHaqcX7K16vSmW/VnXSryPWDqtSRbX4cjWrUnVenIygdqvy+CPjWlzcwIuLgtRvVXy43ETtLmbAqlSRFxcwYFWq6PFHxrW4aIEXFyxgVaqods9XWJUq8uLCBLU7hSqrUkVeXIiAVami2p1APcuFBx5flVpceMCLVand5SBYlSqq3ap4cYGB4ap8ZDbrwYtV8eKSD4+vSi0uKODFqtTuMg9+vG/PqlRQ7T5NkeWTR7U7Aa0Xnwer96q4+tnJ2q1K7T7RmuXT37Velcry7oIatfv+SpZvFbEqRfDuEg21W5VM3yGu3arU4cT/J/5mN6tSgJOfBaEGF8p4/KQAvc3l2BM4nzJ/Vtbu580/NZtj4WDsfzOb1fQgw2nlH1+pyp/sv1aXX8iyGo+r/GrU6gT/zl8Io16r4fpJ/VmNKqnVifxPerr4yp/En9Wokscvp8BqjFqtLm4xXI0TfYyj8ifrr9VFLZxfjaHfv6hQ9csmnHg1et3XzWZl1Wk1PDopf+XfMvBqNSp/Iv6TrkatTsJf/dXw6ZIIlT9tNatRJY+fbN/5C1PUajUC1y9I4f5q1Onk+jVYDY8udcBqVEnlT6R/0g+L1UqtVsP5k+dX/pURVqNKvDpZPqtRJZX/OhGrUSVenRSf1aiSWnxJ+B85/2V6VmNUTvqG/+OyPBar3XXjy5LnwmT5EFAdPlczEixMRWVZmLjTmbMwORoujPxKOwtTAhamovJcmCyfjq/8B85HhYWpqCwLE3fdHxYmRyxMRbEwFZXrwmT4Eu+g13X71casWJiKGi6M/Mw/7rKlLEyOWJiKGvXCHPW6ub2I6pQ8FybLuYZYmBgsTEVl+SLg42fkehwLkyMWpqIqsDDy8ygv5Lkwj18fzBYLEyPTwqzOH3sqDBYmR49/09nWcGKOfbGShckRCzNicdfJG/3CPDzRWRtrr4yFefxCuraGE8PCmM2vybIwe1/MH/t3WJgM4hbm8ZMH2GJhcsTCVFTcBaUrsDDVPo9V0cpYmCxYmDwXZnVefrXg8QtaPI6FiV2Y358dxRYLk6Phwhz7ym9pCxNznafKn9a/aCxMRbEwFZXzwsjvOrIwMWIX5rETDtliYXK0uTBx7GSUtTBx57Yb9LvzZtNPLExF5bkwu6vNz8ymNRYmRr4LMy+/68jCxIhbmMfP4WWLhcnRvQsTx74mVtrCBL899hTch/sPfmw2/ZTvwjTl91BYmBgsTEWxMBUVtzCPn6TQFguTo/sLjWPfdSxrYQ6C1rHXpvH+RHIsTEVlXJhjX3jcu9OU33VkYWKwMBXVvtiQ39waym1h+lt//wOz+TXhQUd+ScgpLExFZVmYuE+2sDA5yrQwYczCrDbldx37OyzMsViYimovNDK8T5/fwhxut4595SEMAvklIaewMBWVZWEGH/7w2De39r5oym9usTAxWJiKifs8WZKtW3Pyw+G4z40d7a77/dbxk+Le40+S64IEa35/kO9JLEjFZFmQLFcoYkEssSAVw4JUTNx790lyXZCdNblHTmNBKibLgsRdkjPu8iIRFsRSeQty/OthLMgTWJCKifuwRJI8F+QwWJM/kuQ0FqRisizI1s3Zn5jNr4m7bEiEBbGUZUEe3pg9tjtJCxKHBXkCC1IxWT4EwYIUiAWpmEwLcvPsa2bza/Y//8ULZtMaC/KELAuydePssa8Qx12fJQkL8gQWpGKyfOokzwU52lnnpZPHsSAVk2VBujfPvmo2v2Zn9Zcvm01rLMgTsixIcPPcsZMQd0GcJCzIE0a/IGvyf99p7YUJ+TwpuS5IsCY/ynMaC1IxLEjFZFyQY1+zGi6I/HYwC/IEFqRiRr4gu+vHvx0chrFvBzuNBakYFqRisixIuHju2F9WlgvYsCBPYEEqJstLJ3kuCF/6fAILUjEsSMVkWZA4WS5Mw4I8gQWpmCwfcoiTZUH6O61jX5D09mxBLEjFsCAVk/OCyD1iQZ7AglRMlq8jxMmyIAdB69hfvLfn/2VBKiZuQbKcU54FyUGeC5Ll0kssyBNYkIqJO3FAWQsSBq1jXyI53O8c++9yHgtSMXELUtbl+1iQJ7AgFcOCVEzcKf5KW5CwdWyrBv1ubk9Ya4UFqRgWpGLiFqSsC/GzIE9gQWriwdUZ+Zcbp9de1t9J9PWlkyyfOsn3e+p86dMaUzIiWd7Gzfl8J/KjM2/lOSX9zWU51N4+Y2dKaoQpGZEsU5Lz2eWYElvDKdFfFok5sTJTIsg0JfmeFJMpscWUjAhTUiOjnhJvX3TM8hFTpmRE8pyS/XtLcheYEgFTMiJMyYhkmZIsV+CJw5QIskxJ3F0XUyJgSmqEKRkRpqRG8pyS3t3l182mtUGvK7/U44S4D2YnyXNK+ISKINeW3L0uf9qEKREwJSOSZUri3uplSgRZpiTLRfHjMCWC4ZTIv6y4jw0xJQKmpEaYkhGJ+25JklynhCsr2MtzSnp3l/Srv/W6ft6lMSU1kueUHGwsyx/gZkoETMmIZJmSnZiLizElgixTsrUym9sviykRPLg6Lf+ymJIcMCU1wpSMyMaFZ+RfVq5TEnMJJRwjzykJNhblj6YOp8TPD0qUNSVha/HYdxyZEgFTMiJZpmT75uxnZtMaU5KDjFNy7BtiTIkg05SszMq/LKYkBw+uTcu/LKYkB0xJBbXOjx37yxr9lDz80mz6ZTgl8i8rzymJu1ai18qYkrgFScKUCLJMSdxdF1NyjOpOSZcpscWUFCzPKYm7XDhTImBKKihuSjqXZ+RfFlOSA6akguIWpQJT8rHZ9Evc3VaSPKck7qLIXitjSrJgSgRZpiTuY0NMyTFynZLV5l+ZzRNjSgRZPqHClAjynZJ5+f36cGxs3Gx+DVMiYEoKFj8lp+VfFlMyInlOSdx13b02nJJjfymlTUkYHjslg173XbOJNExJwZgSB2SZkrhTdjAlx8h5SuTFYkpykOV770yJgClxAFNSsNgpKe3S4kzJieU5JWHQOvblHK/FnYygrCkZDNYnzObXDPrdebOJNExJwZgSBwyn5B2zaS3uchlMyTHynJLd1Xn5gxJMSQ7izjmfJMuUxD08dh5TUiOtxVeOfV+eKSlY3CnON957SQ5vpikJfvuc2fyaw/0HPzab+EelTEnYiv2EDFPyBKakgpiSEcl3SpryN6eYEkHclMRdyTpJ3EX4mZJjMCU1wpSMCFNSI3GLwpQULO7CyXF3W0myTMlB0Jo2m1/T3+8c+9qb18qYkiRMyROYkgrKc0oO2kvyO5FMyROyTMnenab8zSmmRBA3JVs3zsq/rF57ObevOTgv45Qc+8tiSgrGlIwIU1IjcR+IYEoK1r7YkH9ZQ7lNSX/r739gNr8mPOjIn5BxHlMyIkxJjeQ6JZtL8mIxJYIwjJmS1ab8zSmmRBA3JcHNc/IviykRjHxKdpgSa0zJiDAlNRJ3MoKypmQwGBz7NQfntRcaGb6rnt+UxJ3iPAyCY1/09BpTMiJMSY0kTIn8y+ptLusfumNK7A0+/OGxv6y9L5ry9wuZEkGWKYk7xWyWKfFS3FmGkmzdmsvtSd/R7jrf2n3Csb+o7rVpOdI7MRffjzvzaSR2oXy85FLcd92T5DodwZq86F56cHVG/qVnmY44Xp7SnOmoCaZjBJiOmuhmmI5g9RfHfhCO6bCUZTqynCaQ6TihPKcj7pyNSZgOS0zHCDAdIxD3HfYkuU7Hzpp/v/Qsutdm5NeM8pwOL09VznTUBNMxAkxHTWSajk9/duzJZZgOS1mmI+70f2HrrdjvJMZ9EoXpsJTrdMScizEJ02GJ6RiBB1dn5FPBMh0nFPfd9CR5TsdhsObfBxSyGPl09LvygVJ7TEdNMB0jwHTURJbp6P5/P/+nZvNrmA5LWaYj7rR+wSdvx3+Ymuk4mSzTMVh/89ivG2Q5EynTYSnLdMRhOiwxHSNw/68nzptNa3lOB69ZWco0HR/mNx2H+x350VjtZTkjA+0YgeF0ZPgiJ9NxIkxHTWSZjriXSZgOS1mmI+50fcGdpvy1AabDUpbpGDr2pZDe/Q/kd/aYDktMxwgwHSPQXmi8bzat5TodO2ufmk0kGfV0eHli/Sxn7clzOo521nnNysaDq9Ny5IeOn44M525nOiwxHSOQcTqOxXRYyjIdcSerjDsFRhKmwxLTMQKjn461LA+n/ZPndPTby/JdEtNhiekYgVFPx+Cgc+y3cJ3WXpjQPxid53QEa7ktutMeXJvO7XNOTIclpqMmmI4RyDgdx35iZDgd8htGTIeluOkIF8/FfqkmTm9zSX44y3RYYjpGIN/pWNY/78t02GE6RmDk0xEEx34L12kjn47d9eMXPQzlRXda5/LMsb9cpqNATEdNMB0jkGU64hZk74v5Y4/0JEyHpbjpiLurSsJ0WGI6amLU0+HlxRyZjpoYeTsG68d+C9dpWT5Jkud0cN1ZS0zHCDAdNZHzdcuZDhtZpiPO3uq8/N4F02EpYTqO/VhPEqbDEtNRE/lOR4ZPkjAdJ8N0FGjU0xHGfAvXaVnOSRIny3T0d1rHLnp40JEX3Wmjng4vMR010bny4rG/EKajQDlPh/xLZzosxU1H3CkwkjAdlpiOmmA6RoDpqIlcpyPDOUm8lOX6HXGyTMdB0Dp20b08BUYSpmMEmI6a2HjvpWNf4mY6ChQ3Ha3FV+RPAe6uzstvwTIdluKmI+5yEUmYDktMR00wHSPAdNREntMRd3WbMGzJi+60excmjv3lljUdYdA6dtG9vFxEEqZjBJiOmohbEKajQHHTEXdXlYTpKFDcdAS35o490pMwHZaYjppgOkaA6aiJPKdj/97Ssb/cuMXw1ubCxLGvDZU2HTF3V4N+V150pzEdI8B01ATTMQJx0xH3sZ4kWT5JwnSc0PbKnPzOHtNhiemoOaajQExHBW1ceEb65WdZrCxTlWWB9+9eP/YAixP34Ykkg16XT8b4iEHRMCieist8nEoPSsxjuzjRY764hxlxeHDuKQaFQYEFBoVBgQUGhUGBBQaFQYEFdVCiT0nEvTEfJ8sb9lk+WcGgoDAMCoMCCwwKgwILDAqDAgsMCoMCC3Ffi4tT5UGJ+y5knGhIomExu1b4up6nGBQGBRYYFAYFFhgUBgUWyhiU7ZuzPzWb1rK8M8+goDDqoERDEg2L2bWS5QR3FAWVwqAwKLDAoDAosMCgMCiwoF53zKVBiajfm+eqHZ5yaVCyXDuIQYEVBoVBgQUGhUGBBQaFQYGFMgYly3Wus7wzz6CgMOqgRNQTTDAoqD0GhUGBBQaFQYEFBoVBgYX2xYZ8cLk0KP2dlvRvCw860m2HI5walM0l+e8wKLDCoDAosMCgMCiwUMagbN86932zaW13dX7RbFpjUFCYMgYluHlOPriGRZH/XQwKCpNpUC6flg4uBgW1x6DogxKOjY2bXfiCQWFQYKG90JAPLpcG5XC7JX0FIAyCycFgfcLswhcMCoMCC24NyrL8ZS8GBVYYFAYFFhgUBgUWShqUyXDxnHRi770v5uWP/zMoKAyDwqDAQrZBmZEOLgYFtcegMCiwwKAwKLDQXpiQDy6XBuVod13674Rh2IiGxezCFwwKgwILDIo+KIMgeM7swhcMCoMCC2UMSuf2uW9Hw2J2rex+Pv8Ts2mNQUFhyhiUqCbqoOx83pT+GxEGBYVhUBgUWMgyKA+uTWsHF4OCumNQGBRY8H5QgjX54/ycicVDDIo+KIODzrTZhC+cGpR7S5+ZTWsMCqy4VRT95BIMCqwwKAwKLJQxKJHhoEhPgIeDIn2LMtJvL39sNq0xKLDCoDAosJBpUK5Onzeb1hgU1FrGQZEPLgYFtcagMCiwkOU7804Nys6afPu5hLaHGBQGBRZcGpTe5vL7ZtMagwIrTg1Ke1n+dzEosFLWoHRvnn3VbFrZWf3ly2bTWrZBWZcfrjEoHiprUNRrzQd3mlKBIgwKCsOgMCiwkG1QZuS/k3FQpIuKMigoDIPCoMBClstnV3ZQ7n/wrtm0dhisfWk2rR3ud+SvAKDmGBQGBRYYFAYFFlwalP7msvw9GQYFVhgUBgUWyhqUhzdmpYMr+OTtycGHb0pXtmJQUBgGhUGBBQaFQYGFjIMifyuSQUGtMSgMCizcX2jIB5fvgzLod+X/DmqOQWFQYKHSg7LOoKAiXBqU/XtL8nMHBgVWyhqU4Nac9N8JW281gk9/Jl3ZikFBYVwblDDUPvbCoMAKg8KgwAKDwqDAAoPCoMDCvQsT8hNglwblaGdN/s78oPdQ/oIYao5BYVBggUFhUGCBQckyKF0GxTdODcrd62fCMGRQkL8sg9K9NiO/UrS9Mid/nD/4u19IV7ZiUFAYBoVBgQUGhUGBBQaFQYGFTINydUY+uDINyiqDgorYXJiQTkwXcWpQgjX5oD/qdeXbj5pjUBgUWGBQGBRYYFAYFFgoa1C2bs3Jf0e9hPbBxvIUg4JCMCgMCiwwKAwKLDAoDAosMCgMCixsXHhGvrJV99q0fHBVdlB21+flv9Pryh/hQc0xKAwKLDAoDAosMCgMCiwwKAwKLJQ1KNsrc/LBNRwU6SsAwcbi5GD9Q+kM+AwKrDAoDAostBca8hV+O5dPSw+Jgpvnhg+JtGHcW23Kw9jbXJIf3h1ut6RhDINg0mzCBwyIPiCDwUCqFWqMAWFAkCDLZbI7V16Mnr9Yq/KA9Hf+/gdm00p40JFfQUONMSAMCBIwIAwIEjAgDAgSMCAMCBKUMSBbN86eCcU3JffuzMsHe6+9LN8WBgSJqjsgTQYEo8eAMCBI4P2AbDEgSMCAMCBIoF7/vbX4SmPjvZekD+xFAzL8o5IDchC0pLNE9vtbf8qAeIQBYUCQgAERB2S/I59nGDXGgDAgSMCAMCBIUMaAPLwxK33nIrK72pS/3sqAIHcuDUh/c1m6LREGBIkYEAYECRgQBgQJGBAGBAnU67W7NCBh2GoMgt8+Z3atHO4/+DED4hF1QKLhiIbE7FphQFBbDAgDggQMCAOCBAwIA4IEZQxIcGtOOnAjDAgqwaUB2b+3JN0WBgSpGBAGBAkYEAYECRgQBgQJNhcmou9qWCtvQOZbZtOaPCBBa3IwWJcuZTDod+UrU6HG1AFRz2gSYUBQWwwIA4IEDAgDggQMCAOCBGUMyPbKnPxd8b3VefnaiQwIcseAMCBI4NSA3L0u3ZasA2I24QMGhAFBAgaEAUGCjQvPSAe8SwNyELTkSxkMel352omoMQaEAUECeUAun5YOwggDgtpiQBgQJGBAGBAkKGNAtlZm5YN9OCDyUDEgyB0DwoAggUsDcrCxLN0WBgSpGBAGBAkYEAYEMVrnxxrDAZHO1O7SgPR3WmdC8dqJR72ufO1E1BQDwoAgQbYBmZG+cxFhQFBLDAgDggQMCAOCBGUNyPbKrHwChr0v5uUTPTAgyBUD0pJfcGBAPMKAMCBI4NKAhK3FRrCxKN0WBgSJGBAGBAmi4YiGxOxacWlADrdb8m0ZDoh8WQbUFAPCgCABA8KAIEGWAXlwbVo6cCMMCGqJAWFAkKDKA7LzeVM6eBkQ5I4BYUCQgAFhQJDApQGJhiMaErNrJduAPGRAfMGAMCBIMBwQ6cN9EZcG5Gh3Xb4tw4dY8m1BTTEgDAgSMCAMCBJkGpCr0/JXYRkQ1BIDwoAgQVkDkuWkDcMBkb6rwYAgdwwIA4IEDAgDggQMCAOCBC4NiHpGkwgDgkSbCxPSQRhxakCCNfm2DAdEvi2oKQaEAUECBoQBQQIGhAFBgmwDMiMfIAwIaqmsAdlemZMPxOBOUzrgGRDkjgFhQJCAAWFAkIABYUCQwKUB2b97Xb4tDAgSbV6ceN1sWnNsQD4ym9YGvYfvm0247t6FCelLSRGnBmRnTb4tg15Xvi2oKQaEAUECBoQBQYKMAyJ/3JsBQS2VOCDvmE0rYeutxt5nzefNrhUGBLkra0CCW3PSF5OiAQk+eVs6ETUDgtwxIAwIEjAgDAgSMCAMCBJsXpz4qdm0VtkBubckD3vGATlvNuG6+wsN6cCNuDQgh8GafFsG/a78O0NNMSAMCBIwIAwIEjAgDAgSlDUg2zdnpRcDouFgQDByZQ3Iwxuz0sEbDUdUEbNrhQFB7hgQBgQJGBAGBAkYEAYECdoLDelj6JGqDkh/c1k+cA931j4zm9YG/Yc/N5twXftiQ/5ckVMDkqEgh/sduVSoKQaEAUECBoQBQQIGhAFBgowDIn9EfOvmrHSCuuj76AwIRq60AblxVvoyk3pGkwgDgtwxIAwIEjAgDAgSMCAMCBIwIAwIUmxceEY6GDtXXpQP3iynHt1bnZcHUT2zyUHQkm8LZzXxUHuhIR+MVS1Jr70sH8BZzm7S3+9ItwUOoCYaauIhakJNYIGaaKiJh3iVi1e5YEG9Gm6layJ+8zAMWpNh2JI+F8a3Dj1ETagJLFATaoIU1ISawAI1oSZIQU2oCSxQE2qCFNSEmsBCSTWRL4VGTVAZGWsi3wNzxhTUmlqTjfdemmwtviIdwOoFeiK7q/PyAUxNUAhqQk1ggZpQE6SgJtQEFqgJNUEKakJNYIGaUBOkoCbUBBbuXZiQFt2pmgxLEhXF7FphSOrvlPnT2lOnwu+YTSv/7H+9dfdb/W3peoPPvvSXb6o1GfQOv6fWRDU+/kf7R2OnPjK7Vr7R+Ke/4mGXh1yqifqwi5rACpeq1p+bUBMPURNqghTUhJrAAjWhJkhBTagJLFATaoIUZdVk++bsT82mlagm0f/MrhVqgsKUURP1IVeEmqAyyqqJ+rArel5CTVAZak2ikkRFMbtWqAlqjZpQE1igJtQEKagJNYEFakJNkIKaUBNYoCbUBCnUIYm4VJMs14XnktceUh92VbkmB+2ld8ymNfXa8P39jnQmGjjAqZrcvS4fwNQEVlyqSa+9LB/A1ASpqAk1gQVqQk2QgppQE1igJtQEKagJNYGFUmpy8+xrZtNaliv5UhMUoqyabK/MyQewem14aoLCZKnJ5uXTL5hdK1s3zsoHMDVBZWSsiXwAUxPUmlqTSOfKi9IBTE1Qa9SEmsACNaEmSEFNqAksUBNqghTUhJrAQpZLXrtUk/5OS/q3hQcd6bbDAZsLE/IB7FRNgjX533XU68q3HzXnUk0ONpely1dHqAlSuVSTg41l+QCmJrDi1HOTzSX571ATpKIm1AQWqAk1QQpqQk1ggZpQE6QoqyZbK3OLZtPa3hfN75tNK9QEhSmjJsHNc/IBPKyJ/O+iJihEeTWZlf/OzudN6d9GTVCYTDW5fFo6gKkJai1bTablA5iaoNaoiV6TcGxs3OzCB9SEmsACNaEmSEFNqAksUBNqghQbF56RD2CnarK7Lp8wY1gT+RzKqLn2QkM+gF2qyeF2SzppRhgEk4PB+oTZhQ+oCTWBBbdqsiwfwNQEqVyqSbCxOBm2Fhtm1wo1gRVqQk2QgppQE1igJtQEKagJNYGFMmrS+ejc8+HiOekA3r/TfMdsWqMmKERZNdlemZUP4GFNpAOYmqAwJT03mVRrsvfFvHwAUxMUgppQE1jIVpMZ7QCmJt47Zf6spaPBqX9lNq2FT4XfMZtWnv3v/+Ju8IeDz8yulYl/8WdvqjXpDfrfU2sy/tRT0m0Zf/bZu+Hhf/Gp2YUvqAk1KVqtSxKhJtQEFqgJNSlS7UsSoSbUBBbaCxPyPbBLNVFfEg7DsBEVxewigRMliRwNxr/XOj8mHcAu1SQ8Olozm1bGx8f3B988+tDswhfUhJoUwZmSRKgJNYEFakJN8uZUSSIu1eTpoP/d6HNdZtcKNYEVaqLXZBAEz5ldPMG5kkSoiV6T8JuHH5hd+IKaUJO8OFmSSGk1eWYgfSQmqsneF82fm10r1ASFKaMmUUmiophdK+pDrgg1GR1nSxIpoybjf/IX++H44COza+UPX3jzV+rDLmqCwlATanJSTpckQk2oCSxkqcmDa9PaPTA1cZbzJYlkqcn40bh2D0xNUHfUhJpk5UVJItSEmsACNaEmWXhTksj29t53Ny48Ix3ALtVkEB79xmxaMTX5f80ufOF9TYI1+VSv0bXhzaaXvCpJxPuajA/+wmxaG4yP/7nZhC+oiV6TwUFn2mx6x7uSRFyryd5//uh5s2slS03C8fH/x2zCF27VZEk+gyU1QaroPRO1JuoHHyNZrm+i1iRysLEsPbnu77SkCxpFjnrdj80mfEFNqAlSUBNqAgsl1kQ6gHfv/PJHZtNav70sH8DUBKnKqkmW68Lvrc7LBzA1QSHKqElErcnwuYl8AFOT/Hn5PsmTynjfJDIYH5w3m1b+8IU3/51ak6f/y/9xRq1J9L5JOLxJZtcK75t4iJpQE6TI9NzkysxrZtNalZ+bqDXhuYmHMtXk6rR8AFMT1Fa2V7pOywcwNUGtURNqghTUhJrAQpbrwjtVk501+fb39zvyvw01N6yJdAC7VJODoDUVhqFUk0Gv+67ZhC+oCTWBBWpCTZCCmlATWHCpJnsb1181m1aoCay4VJNee1n+d1ETWHGpJvt3r0v/NmoCK9SEmsBCGTXZXpl732xa27vTlM7tFaEmKERZNdm6cVY6gIM7TWl4I9lqsi6/OkZNPFRSTeQDePjcRB5gaoJCUBNqAgvUhJogRcVrIh3A1ASFkWty5UX54RA1Qa1lq8mM/HeoCWqNmlATpKAm1AQWNhcmpEV3qSZh0JocDNYnzK6VQb87bzbhi/bFhnwAV7Ym9z+QHw4dBmtfmk1rh/sd+WTjqDlqQk2QgppQE1igJtQEKagJNYEFp2pyb0k6gKkJrLhUk/7msnzdFWoCK9SEmiBFaTW5Ofu62bSy91nz+fUP35QOYGqCwpRRk+DWnHwA767Oy5eUoCYoRFk1eXhjVjqAg0/enhxQE1QFNdFron6qGDVHTagJLFATaoIU1ISawIJak433XppsLb7SMLtWqAlqLWNN5AOYmqDWqAk1QYr7Cw35APa9JsNBkf87qLl7FyakA9ipmoStxiD47XNm18rh/oMfUxPPUBNqAgvUhJogBTWhJrBATagJUlS6JuvUBBVR3Zo05QNYHRRqAisu1UR9yBWhJrBSRk3UIYlQE1RGWTVRH3aFrbcawac/kw5gaoLCUBNqghSu1SQMtXN7URNYoSbUBCmoCTWBBWpCTZCCmlATWFBrEpUkKorZtUJNUGvUhJrAgjooLtUkchC0ps2mlehy19TEM+pDrohLNTnaWZOvCz/oPZSvyoWaoybUBCmoCTWBBWpCTZCCmlATWKAm1AQpXKpJ7+7y6+XUpEtNfONSTXrtZfnE4dQEqbLUpHttRj6As1zyOvi7X0gH8P7d6/IBTE1gpYyabN04K531PrJ3pykfwNQEhaAm1AQWSqyJdABTE1QGNaEmsEBNqAlSUBNqAgvUhJogRZaadK5Mf2Q2rVET1Jpak0jnyotTZtMKNUGtqZe7jnSvzsgHcKaarJZQk2BNLsNRryvfftRc+2JDPoBdqkl/6+9/YDathAedKWriGWpCTWCBmlATpKAm1AQWqAk1QQpqQk1ggZpQE6RwqSYHG8vyAUxNYKWMmgQ3zw0PYLEmq035AO5tLskHMDVBqrJqsnVrTv47O583pX8bNUFhqAk1QQpqQk1gwfua7FATpKAm1AQWqAk1QQpqQk1ggZpQE6TIUpMHV6flwaImqLX2QuO22bTWuXxaOoCrXJPD7ZZ00owwCCYHg8GE2YUPNi48Ez18kg7g7rVp+QCubE121+flv9PryucpQ81RE2qCFNSEmsACNaEmSEFNqAksUBNqghTUhJrAAjWhJkhRVk22V+bke+BhTaQDONhYnBysfygdwNQEVkqqyeTgwx9KB/DeF815s2mtt7ksH8DUBKmoCTWBhSrXJBQHmJqgENQkW01OmW0gN8PDsGs2Fb81f1p5euzpyfH/5nv7ZhfIBy8F83ALCXhTkSfuSEFFqAgSUBEqghScHIKTQyBBthNDcJohswkfUBEqggRUhIogBRWhIkhARagIUlARKoIEVISKIAUVoSJIkKUiXH6BiniljIps3Th7Rv2S1N6deflApCLIXVkV2V6ZkwcxWP3FtNm0sn/3+hkqgtxVtyJNvSLtZfm2UBEkoiJUBCmoCBVBAipCRZDC+4psUREkoCJUBCmoCBVBAipCRZDi/kKjaTatZanI8I9KVuQgaEmD2O9v/SkV8ci9CxPSKXIi3Wsz8hlAKluRnTV5EAe9rlwe1JhakdbiK42N916aNLtWqAhqi4pQEaSgImJF9jvyIKLGqAgVQQoqQkWQgIpQEaSgIlQECSpdkb+jIqiAMiry8MasPIi7q015EKkIcldWRYJbc9Ighq23GsGnP3vO7FqhIiiESxXpby5LtyVCRZDIqYrcW3pDPaEdFUEqKkJFkICKUBGkoCJUBAmoCBVBCipCRZAgS0UeXJ1pmU1rVMTOKfMnaiyqSL/31PfMrpWoIs++9Jdvml0re/1vf/rsH/9f/9nsWnlqfPw74+NjodlNFYatxngY/i9m18rh/oMfjz/9rf/d7MJ16sOsiEsVOQzW5Idzg35X/p2hxtSHWtHzkKgkZtdKVZ+LRBUZBL+VBjGqCM9FPEJFqAhSUBEqggRUhIogBRWhIkhARagIUlARKoIEVISKIEUZFdlemfu52bS2+8WvPjWb1qgIcldWRdSHWsEnb08O1t+cMLtWXK4In90aoaPB+JrZtBJV5OHT/+S7ZtdK9DDrWy//21+ZXSunvvn0h6f+eXPP7FrJ8hmtU2PhvzS7VqKKjH/jW39mduE6lyqiPsyK1Om5CCUZEZcqchSG0m2hIkhFRer1ihYlGQEqQkWQgIrU730RSlIyKkJFkICK8O46UrQX/uA1s2kly7vr6sdPIrur8/IgRm8emk0rYdCazPDu+lu8u+6R9sWGfLmB0iryYTUrcrjfkW4Lam5zYSK6gpQ15yoyWJcGcfgwa56KeCRjRW6bTWtUBLWlVqRz5cUps2mNihSHl4ALFlXkv/rh3r8zu1bC8afOm01rR0fay7FRRRrt3/2x2bUSVaTxX/9P0kvLR2OnPjx16p9LLy0PjsL18fFx6w9LouaoSP2fi1CSAlERKoIUVMSNV7QoSUGoCBVBijIqsr0yJw/V3uq8/NIy74sgd2W9L7J146w0iMGdZjSI0oHI+yIoREkVkQeRiqASqAgVQQqnKnL3unRbslbEbMIHLlWkd/8D+RqEVASpqAgVQQIqQkWQgopQESSgIlQEKTZ+/cyrZtOKUxXZaz0vV+Tg4b8xm/BBe6EhH4guVeRoZ/1js2mtv9+RbgtqbuPCM1IVXKrIQdCaUt8pH/S68iCixqgIFUEKuSKXT8sHCBVBbWWryLR8wJdSkfay/O+iIkhFRagIElARKoIUVISKIAEVoSJIUVJF3jeb1vbuND8ym9aoCHJXVkWCm+ekQdz5vCkPIhVBIcqoyNbKrDyIw+ci8gFPRZA7KkJFkIKKUBEkcKki/fayXISjnTX59lMRz7hUkYONZem2UBGkoiJUBCmoCBVBAipCRZCCilARJGgvTMgXunGqIsGafFsGB51pswnXtc6PNYYVmTS7VlyqSH+ndSYUPyx51OvKg4gaoyJUBAmoCBVBikwVuTYtX8eDiqCWslVkRj5dJxVBbVERKoIEVISKIAUVoSJIQEWoCFKUUZFw8VxjWBFpEIcVkQeRiiB3ZVVke2VWHsS9L+blh3NZKmI2rVERz1ARKoIEVISKIIVLFeltLskvClARJHKpImFrsRFsLEq3hYoglVsVWZZvCxVBIipCRZCCilARJKAiVAQpvK/I7rp2W8KwMQiC58wuXBcVJCqJ2bXiUkUOt1vybRlW5Euz6a1T5k8vPHUq/OiP/tXYvtm1Ej4VfsdsWokqMh6e+p7ZtRJVZOJf/NmbZtdK/9mnP3v2n/3JXbNrZfypp7TbMqzIeO8b/9LswnVUhIpk5U1JqAgVQYIsFVGfrEeoiJu8KEmWiowfja+ZTStUBLVFRajISTlfEipCRZCAilCRPDhdkjIqEr2z/uzOqe+aXSvRgFARjFyVK6J+BIWKjJazJalyRf7whTd/ZXatUBHkjopQkTw5WRIqQkWQgIpkqchDKpLAuZJQEb0ip3pP/Q9mF65zqSJRQaKSmF0rVKQYTpXEpYp889TTH43/0Z9ot4WKIAkVoSJFcaYkT50avO9zRVRhEEyOf+Phf2t24bphRaRz4EZcqoh6cofIUa8r3xZfOVGSYUXOm01rLlUkPDqSbss/VGTrj80uXEdFqEjRal8SKkJFkICKUJEy1Lok2Spy6jdm0woVQW1lqsjVaflE0VQEtS1JpooMTv2F2bRCRVBbVISKIEV7oSFfH7Bz+bR0yYFhReRB3Fudlwcxy5nh1Y+gRBUZDNYnzC5cV1ZFtlZm5UEcVkQbRCqCIlARKoIEVISKIAUVoSJIQEWoCFJQESqCBC5V5GBjWb4tVASp3KrIknxbqAgSUREqghTtiw35gHepIv2dlnRbwoPOVDg2Nm524brNhQnpAIk4VZFgTb4tw4rItwU1RkWoCBJQESqCFFSEiiABFaEiSEFF9IqYTfggW0Vm5AORiqC2MlXkyovSwUhFUFtUhIogRRkV2bpxVh7EYUXkA5GKIHdlVWR7ZU4exOBOUzoYqQgKQUWoCBJQESqCFFSEiiABFaEiSEFFqAgSUBEqghROVaS9LN8WKoJELlVk/+51+bZQEaRqLzTeMZvWXKpIb6f1stm00t/rvmo24YN7FyakU+REnKrIzpp8Wwa9rnxbUGP3FxryaXJcqshB0JJuS3+/I98W1BgVoSJIQUWoCBJQESqCFFSEiiABFaEiSKFWpLX4SmPjvZcmza4VKoLaylgR+czoVAS1VUpFbs6+bjat7a42PzOb1qgIcldWRYJbc9Ighq23GsEnb0uDSEVQiDIq8vDGrDyIu6vz8iBSEeSOilARpKAiVAQJqAgVQQoqQkWQgIpQEaSgIlQECZyqyL0l+bZQEfecMn/mZnx87Ntm00pUkX7vqe+ZXStRRZ596S/fNLtW9vrf+uzZ/+5f3zW7Vp4aH/+O2bQShq3GqaPB/2F2rRwedF479c1v/8DswnXqw6yISxU5DNbk2zLod+XfGWpMfahV5eci/c1lbRCHFQmDlnRbDvc78m1BjVERKoIUVISKIAEVoSJIQUWoCBJQESqCFFSEiiABFaEiSKFWJCpIVBKza2X75uxPzaa1LGdAoSLIXVkVUR9qRQWJSmJ2rVARJMn82a2jwfia2bQSVeTh0//ku2bXSvQw61sv/9tfmV0rp775jY/G/+j/3je7VrJ8RuupsYH0ebOoIqee/rb0eTPUGBWhIj7JVBIqQkWQgIpQEd/IJaEiVAQJqAgV8ZFUEipCRZCAilARX1mXZBCO3zGbVqpcEVXYaX1br0j3J1TEI+2LDflsHlWtiPrxk0iWivARFM9sLkxI54WKKqJ+RiuqiNm0luWTvupDrejzWdHzEbNrhYdZnqEiVAQpqAgVQQIqQkWQgopQESSgIlQEKagIFUECKkJFkEKtSOfKi9L1OCLbK3PvmE1rWa67TkWQu4wVkU+8sHXjrDSIwZ2mPIhUBIUoqSLyIGY5AwoVQe6oCBVBCipCRZCAilARpKAiVAQJqAgVQQoqQkWQgIpQEaSgIlQEKaIhyVIT1YOr05c6l09LA6kKbp6b2lqZlYdLNRzgSzufNwu9LQcby1O9zaXCb8tRsHapv9Mq9LaEB52po1638NsCYISIiY6YaIgJ4AFioiMmGmICeICY6IiJhpgAHti8+Affby9MLJrdwhATTWkx2Vk/fxi0XjO7hQj3t16IYhKGofQmLoAa2bjwzFR7oVH4nRYx0QQbi5O9zeVW2Fos9A74aHe9ebjdKvSjaWEQTA5j0iImgMOIiY6YaIgJ4AFioiMmGmICeICY6IiJhpgAHiAmOmKiISaAB4iJjphoiAngAWKiIyYaYgJ4gJjoiImGmAAeICY6YqIhJoAHyopJ5+rMX92/Mv0js1uIYUwmt1dmW+HiuULvtPa+mG8OY1LoHTAxAVArpT0zuTbd7FyeKfYOmJjIiAmAXBATHTHREBPAA8RER0w0xATwADHRERMNMQE8QEx0xERDTAAPEBMdMdEQE8ADxERHTDTEBPAAMdEREw0xATywufDNF6KYtM6PFTroxERTWkx21n4a/c/sFsLE5Hb0p/kRANcMn5lMthcmWsTEXnkxWbod/Wl+VIjoWUn07MTsFiJ6RvLVMxNiAriLmOjKiEn0jCR6ZkJMANQCMdEREw0xATxATHTERENMAA8QEx0x0RATwAPEREdMNMQE8AAx0RETDTEBPEBMdMREQ0wADxATHTHREBPAAy7FJIpIFJMoKuZHhYhCEgXF7BaCmAColdJicnnqJ52rMz83u4UgJjpiAiAXZcUkelYSPTsxu4UgJjpiAiAXxERHTDTEBPAAMdEREw0xATxATHTERENMAA8QEx0x0RATwAPEREdMNMQE8AAx0RETDTEBPPAPMWncjv40PyoEMdGUFpOg9drRzvp5s1sIE5Pb4f7WC+ZHAFwTPSOJnpkQE3suxaS/0zpzFKxdMruF+SomB50pswvANcREV0ZMItE14A82lgu9AyYmAHJBTHTEREdMAMcREx0x0RETwHHEREdMdMQEcBwx0RETHTEBHEdMdMRER0wAxxETHTHRERPAccRER0x0xARwnEsxiWytzN4exqTQO61hTM7src4XfgdMTADUBjHRERMdMQEcV15MTp95cHW68DstYqIhJgByQUx0xERHTADHERMdMdERE8BxxERHTHTEBHAcMdEREx0xARxHTHTEREdMAMcREx0x0RETwHH/EJPG7c2FbxZ6SVVioislJtut7x/trC2a3cIMet3FsN/5vtkF4CJzDfhC77SIia6MmBwEralhTG6b3cIMY3Kpv985Y3YBuIiYaIiJjpgAHiAmmtJi0l6+tH/3eqF3wMQEQG6IiYaY6IgJ4AFioiEmOmICeICYaIiJjpgAHiAmGmKiIyaAB4iJhpjoiAngAWKiISY6YgJ4wKWYbK/MXdq6cbbQO63gTnNqGJPC74CJCYBaISYaYqIjJoAHiImGmOiICeCBUmJy5cWpB1dnCr/TIiYaYgIgN8REQ0x0xATwADHREBMdMQE8QEw0xERHTAAPEBMNMdERE8ADxERDTHTEBPDAMCbvb/z6mVfNbiGIia6MmIR7recPd9Y+C8NWw/yoEIODh+8c9rqvm10ALmpfbFzaXJgo9E6LmOhKiUnQmjwM1lqFx6TfbR7ud94wuwBcREw0xERHTAAPEBNNaTHZXP6rg3vXf2R2C0FMAOSGmGjKikl/c7m5f2+p0DtgYgIgN8REQ0x0xATwADHREBMdMQE8QEw0xERHTAAPEBMNMdERE8ADxERDTHTEBPCASzEJbs01H96YLfROK/jk7cnd1flW2Hqr0DtgYgKgVoiJhpjoiAngAWKiISY6YgJ4oIyYbF4+/UIUk9biK4XeaRETDTEBkJsyYrLx3kuTw5i0iIk9YgKgVoiJhpjoiAngAWKiISY6YgJ4gJhoiImOmAAeICYaYqIjJoAH2guNdzYvThR6SVVioislJp3Wt7+6bO8wKuZHhTjc7/5k0H/4c7MLwEX3FxrNexcmCr3TIia6UmIyfEby1TOTwmPSeSN6dmJ2AbiImGiIiY6YAB4gJhr3YrL+JTEBcGLERFNWTPY3ln7Sby8X+j4DMQGQG2KiKS0mw2cl0bMTs1sIYgIgN8REQ0x0xATwADHREBMdMQE8QEw0xERHTAAPEBMNMdERE8ADLsUkCkkUFLNbiCgiUUyiqJgfFYKYAKgVYqIhJjpiAniAmGiIiY6YAB4gJhpioiMmgAfKiEkUkSgmUVTMjwpBTDTEBEBuiImGmOiICeABYqIhJjpiAniAmGiIiY6YAB4gJhpioiMmgAc2Fxo/aV+cKPRU58REV1ZMjoK1jw6C1pT5USEOD7o/GvQe/pXZBeCi6FlJ9OzE7BaCmOjKiEnkaHf946Jj0t/vnBn0upfCcGzc/AiAa4iJhpjofh+TkJgAriImGmKiIyaAB4iJhpjoiAngAWKiKS0md6+f6bWXL5ndwhATALkgJhpioiMmgAeIiYaY6IgJ4AFioiEmOmICeICYaIiJjpgAHnApJls3zp7ZXpkr/A54b3X+dnCnWegdMDEBUCvEREdMNMQE8AAx0RETDTEBPEBMdE7FZGeNmAA4OWKiIyYaYgJ4oIyYRIYxud258mKhd1rEREdMAOSCmOiIiYaYAB4gJjpioiEmgAeIiY6YaIgJ4IF7Fxo/ai9MFH5JVWKiKS8m63/TD1qvmt1CDHoPXz466H5ITACHbS5MnGlfbBR+p0VMNKXFZPd37/Z3WmfMbiHCg87UUa/7MTEBHEZMdMREQ0wADxATHTHREBPAA8RER0w0xATwADHRERMNMQE8QEx0ZcTkYGN5qre5dHu4WegdMDEBkAtioiMmGmICeICY6IiJhpgAHiAmOmKiISaAB1yKSXDz3NTWymx0B1yoYUwu7XzeLPQOuLSYBGvEBMDJERMdMdEQE8ADxERHTDTEBPAAMdEREw0xATxATHTERENMAA8QEx0x0RATwAPlxWT6Uufy6ULvtIiJjpgAyAUx0RETDTEBPEBMdGXGJAyJCYAaaP/1xMubFxsfmd3CEBNNaTHZ/d2/OdxpvW52CxHudZ4fxuTTwWAwYX4EwDUbF56Zai80Cr8DJiaa8mKy3jzcbr1hdgsRBsHkMCZfEhPAYcRER0w0xATwADHRERMNMQE8QEx0xERDTAAPEBMdMdEQE8ADxERXVkwONpc/Gqz/utA7YGICIBfERFdGTIKNxcne5gdfFh+T/zhPTACcGDHRERMNMQE8QEx0xERDTAAPOBaTye2V2Va4eK5hflSIvS/mm8OYFHoHTEwA1Aox0RETDTEBPEBMdMREQ0wADxATHTHREBPAA8RER0w0xATwADHRlRuTD4kJgOorMSbnO1dmXjO7hXAvJsvEBEA9lBaTa9PNzuWZYu+AiYmMmADIBTHRERMNMQE8MIzJZHthotU6P1boHTAx0ZQVkygk0ckeizw7cRiGja9iEgTPmR8BcA0x0RETDTEBPOBiTAa//mGhd8BuxiQkJgCyIyY6YqIhJoAHiImOmGiICeABYqIjJhpiAniAmOiIiYaYAB4gJroyYhJ2Fr/du7f0aXDvN4XeARMTALkgJrpSYtJabETPTIgJgFogJjpioiEmgAdcikn0ZcXtW3NfRlExPypEFJIoKGa3EMQEQK0QEx0x0RATwAPEREdMNMQE8AAx0RETDTEBPEBMdMREQ0wADxATHTHREBPAA8RER0w0xATwQFkxiUISBcXsFoKY6IgJgFwQEx0x0RATwANRRKKYRFExPyoEMdGUFZP+TuvMUbB2qciYRIYx+Xhw0Jk2uwBcQ0x0xERHTADHERMdMdERE8BxxERHTHTEBHAcMdEREx0xARxHTHTEREdMAMcREx0x0RETwHHEREdMdMQEcBwx0ZURk0hvc+njg3v/vtA7YGICIBfERFduTD4gJgCqz6WYRIYx+XgYkymzW4hhTM7src4P74DHCr0DJiYAaoOY6IiJjpgAjiMmOmKiIyaA41yLyRYxkRATALkgJjpioiMmgOOIiY6Y6IgJ4DhionMuJru/e5eYADgRYqIjJjpiAjiuvJicPvPg6vQls1sYYqIhJgBy015o3B7GpNA7YGKiKyMmB0Fr6mhn7eOiYzLodd/t73d+YHYBuIiYaIiJjpgAHiAmGmKi+8eYhGPF/s4AjBAx0RATHTEBPEBMNMRER0wADxATDTHRERPAA8REQ0x0xATwADHREBMdMQE8QEw0xERHTAAPOBeTD2YLvQMuLybL7+7fvX7G7BaCmADIjUsx2b517t2tG2cLvQMO7jSn9u40h3fAxMQWMQE8QEw0xERHTAAPEBMNMdERE8ADxERDTHTEBPAAMdEQEx0xATxATDS/j0mxd8DEBECt3P/rxsfExB4x0RETwAPERENMdMQE8EAZMbl/efrVztWZ94u+MyEmmtJjUvB/B8AItS82Lm0uTBR6p9W58uLUg6szt4mJvTJiEgatycNg7cvBYH3C/KgQg353/nC/8wYxARxGTDTEREdMAA8QEw0x0RETwAPERFNqTP7Tv/+B2S0EMQGQG2KiISY6YgJ4gJhoiImOmAAeICYaYqIjJoAHnIrJCjFREBMAuSEmGmKiIyaAB4iJpsSY/PnBxvJrRf7OiAmA3LgUk+A/nJt/eGP2DbNbiOCTtyd3V5tfDtZ/WegdcH9zaX7/3tLwDpiYAKgBYqIhJjpiAniAmGiIiY6YAB4gJpp/iMk8MRH8Y0zMLgAXlXw9k0JjsrVy7m+3b537vtktxN4Xze8Pn5n8beFvwN9b+tv+5vKfmN1ClHkKerMJwDV8ikvDR4J1PCMBHEZENEREx3skgMOIiIaI6IgI4DAioiEiOiICOKy9MLG4efEPCn0zmojoSonIVuuF6I31wiPS6/754UHnNSICOMilT2cREU2Zn87q73d+QEQABxERDRHRERHAYU5FhOuRSIgIgBMjIhoioiMigMOIiIaI6IgI4DAioiEiOiICOIyIaEqNyN3rhd4WIgLgxIiIhojoiAjgMCKiISI6IgI4zLGI/E335tlXzW4hdlZ/+fLenV99WOT1PiJEBEAtlByRQm3dnPs4+GB22uwWYufz5pm91flLxUdk6eODex8UeltKj0jBDyIAjAAR0RARHREBHNZeaNwmIvaIiI6IAA4jIhoioiMigMOIiIaI6IgI4DAioiEiOiICOIyIaIiIjogADiMiGiKiIyKAw5yKyC0ioiAiAE6kdX6ssXmx8ZFTEbl5rtDb4lJEejutl4+CtQ9LiMjf9Pcf/s9mF4Arooi0FyZaw4hMmh8VgojoyohIf6d15mj3d+8WHZGjXvfjwUGn0NsCYATKi8jMGw+uTTfNbmGIiIaIADgRIqIjIjoiAjiKiOiIiI6IAI4iIjoioiMigKOIiI6I6IgI4CgioiMiOiICOIqI6IiIjogAjiIiOiKiIyKAo4iIjojoiAjgKJciEi6ea2yvzH0Z/Ob/fM78qBDDiLyx98V84UEkIgAqj4joyohI2Fps9DaXvwzu/abQ2/JVRIK14bMqIgIgAyKiIyI6IgI4iojoiIiOiACOci4it4iIgogAOBEnI3LzXKG3hYjoiAjgKCKiIyI6IgI4iojoiIiOiACOIiI6IqIjIoCjiIiOiOiICOCoKB5RRKKYmB8VgohoyorI4fbaj49215tFRmT4/90YRuTLQRAUelsAjAAR0RERDREBHFZWRKKARCExu4UgIjoiAuBEiIiOiGiICOAwIqIjIhoiAjiMiOiIiIaIAA4jIjq3ItJ6g4gAyIyI6IiIhogADiMiOiKiISKAw4iIjohoiAjgMJciEsVje2W2Nfj1DyfMjwoRBSQKidktBBEBUAtEREdENEQEcBgR0ZURkWBjcTKKyGD9w0JvCxEBcCJEREdENEQEcBgR0RERDREBHEZEdEREQ0QAhxERHRHREBHAYURER0Q0RARwGBHRERENEQEcRkR0RERDRACHDSMy1V5o3Da7hSEimrIiMgzIfBQSs1uIMAgmv4rIYFDobQEwAkRER0Q0RARwGBHRuRWR/0hEAGRXWkSuTl/qXD59xuwWgojoiAiAE3ExItEp4c2PCkFENEQEcBgR0RERDREBHEZEdEREQ0QAhxERHRHREBHAYURER0Q0RARwGBHRlReRD4gIgGpzLCJTWyuzhd+WvdX5S8OIFHtbHkXk10QEQHURER0R0RARwGFEREdENEQEcBgR0ZURkYON5ane5tLtMBwr7Oy6ESIC4ESIiI6IaIgI4DAioiMiGiICOIyI6IiIhogADiMiOiKiISKAw4iIzq2IrDeJCIDMiIiOiGiICOCwzYWJM+2LjUtmtzBERFNaRIK1d/s7rUJvS3jQmRpG5OMwDAu9LQBGgIjoiIiGiAAOIyI6IqIhIoDDiIiOiGiICOCw8iIyc7tz5cUps1sIIqIjIgBOhIjoiIiGiAAOIyK6MiMy3CQiAKqLiOiIiIaIAA4jIjoioiEigMOIiI6IaIgI4DCXIrJ14+yZ7ZW5wm/LMCK3gzvNQm8LEQFQC0RER0Q0RARwGBHRERENEQEcRkR0RERDRACHERFdGRHZv3v9TK+9XPhtOdr9HREBkB0R0RERDREBHEZEdEREQ0QAhxERHRHREBHAYURER0Q0RARwGBHRERENEQEcdu/CxBv3FxpNs1sYIqIpLSI7ax8fBK1Cb0t/v3Nm0OteIiKAg4iIjohoiAjgMCKiIyIaIgI4jIjoiIiGiAAOIyI6IqIhIoDDyohIa/GVxjAirY33Xpo0PyoEEdEREQAnQkR0RERDRACHEREdEdEQEcBhRERHRDREBHAYEdEREQ0RARzmUkQe3ph9I7g1V+htCVtvNXZX51vBJ28XeltKi8juOhEBkB0R0RARHREBHEZENERER0QAhxERDRHRERHAYUREQ0R0RARwGBHRlBaRe0tv9DeXC70tESIC4ESIiIaI6IgI4DAioiEiOiICOIyIaIiIjogADiMiGiKiIyKAw9oXJ36+udD4idktBBHRlRGRMGw1DnfXPw33Ws+bHxXisNd9fXDw8J0wHCMigGuiZyHRsxGzWwgioistIsH6l2HQKvS2HO533hj0u4U/qwIwAkREQ0R0RARwGBHREBEdEQEcRkQ0RERHRACHERENEdEREcBhZUQkikcUkSgm5keFICIaIgLgxIiIhojoiAjgMCKiISI6IgI4jIhoiIiOiAAOcyki2zdnfxr9z+wWIorH3ur8bSJij4gADnMpItGzkOjZiNktRBSP6JlI9IzE/KgQRARALRARDRHRERHAYUREQ0R0RARwGBHREBEdEQEcRkQ0RERHRACHERFNWRGJAhKFxOwWgogAODEioiEiOiICOIyIaIiIjogADiMiGvcistYiIgAyu//XE+fbC3/wmtktBBHRlRKRYTyOdtZuFx2Ro4POT6P/mV0ALmlfbFzaXJg4Y3YLQUR0ZUXkq2ciw2ck5keFiJ6FRM9GzC4AlxARDRHRERHAYUREQ0R0RARwGBHREBEdEQEcRkQ0RERHRACHERENEdEREcBhZUSkc+XFqWFEbpvdwhARDREBcGJERENEdEQEcBgR0RARHREBHOZSRLZX5t7Zujn7utktxN5nzed3V5ufERF7RARwmGMRubR142yhtyW405zaW50v/LYQEQC1QEQ0RERHRACHERENEdEREcBhRERDRHREBHAYEdEQER0RARxGRDREREdEAIcREU1ZEem1ly/t371e6G0hIgBOjIhoiIiOiAAOIyIaIqIjIoDD2guN9zd+/cyrZrcQRERXSkT2Ws8f7qx9VnhEDh6+c9jrFnomAQAjMozI7Y0Lz0yZ3UIQEV0ZETkIWlNHO2uF35ZBr3upv98p9LYAGBEioiEiOiICOIyIaIiIjogADiMiGiKiIyKAw4iIhojoiAjgMCKiISI6IgI4jIhoiIiOiAAOKyUil0+feXB1+pLZLQwR0RARACdGRDREREdEAIcREQ0R0RERwGEuRWRrZfZ2cPNcobdl5/PmmWFECr8tRARALRARDRHRERHAYUREQ0R0RARwGBHREBEdEQEcRkQ0RERHRACHERENEdEREcBhRERDRHREBHAYEdGUFpHNpdsHG8uF3hYiAuDEiIiGiOiICOAwIqIhIjoiAjiqdX6s0V6YaA0jMml+VAgioisjIv2d1pmjYK3w23LU694ODzqF3hYAI0BEdERER0QARxERHRHRERHAUURER0R0RARwFBHREREdEQEcRUR0RERHRABHEREdEdEREcBRRERHRHREBHBUeRGZeePBtemm2S0MEdEQEQAnQkR0RERHRABHuRSRcPFcY3tltjWMSKG3ZRiRN/a+mC88iEQEQOURER0R0RERwFFEREdEdEQEcBQR0RERHREBHEVEdERER0QARxERHRHRERHAUURER0R0RARwFBHREREdEQEcRUR0ZUQkbC02epvLrWBjsdDbQkQAnAgR0RERHREBHBXFI4pIFBPzo0IQEU1ZETncbr1xtLte7G0Jw8YwIq0wCAq9LQBGgIjoiIiGiAAOIyI6IqIhIoDDiIiOiGiICOAwIqIjIhoiAjiMiOiIiIaIAA4jIjoioiEigMOIiI6IaIgI4DAioiMiGiICOKysiEQBiUJidgtBRHREBMCJuBSRKB5RRKKYmB8VIgpIFBKzWwgiAqAWiIiOiGiICOAwIqIjIhoiAjiMiOiIiIaIAA4jIjoioiEigMOIiI6IaIgI4DAioiMiGiICOIyI6IiIhogADiMiOiKiISKAw4iIroyIRPGIIhLFxPyoEEQEwIkMIzLVXmjcNruFISKasiISBSQKidktRBSPryIyjIn5EQBXEBEdEdEQEcBhRERHRDREBHAYEdEREQ0RARxGRHRERENEAIcRER0R0RARwGFEREdENEQEcBgR0RERDREBHEZEdEREQ0QAhxERHRHREBHAYaVF5Or0pc7l02fMbiGGEZnaWpkt/Lbsrc5fGkak2NtCRADUARHRERENEQEcRkR0RERDRACHEREdEdEQEcBhRERHRDREBHAYEdEREQ0RARxGRHRERENEAIcRER0R0RARwGFEREdENEQEcBgR0RERDREBXDY29v8DqIh/a45PMeQAAAAASUVORK5CYII="/>
          <p:cNvSpPr/>
          <p:nvPr/>
        </p:nvSpPr>
        <p:spPr>
          <a:xfrm>
            <a:off x="7071360" y="3870960"/>
            <a:ext cx="487680" cy="487680"/>
          </a:xfrm>
          <a:prstGeom prst="rect">
            <a:avLst/>
          </a:prstGeom>
          <a:noFill/>
          <a:ln>
            <a:noFill/>
          </a:ln>
        </p:spPr>
        <p:txBody>
          <a:bodyPr spcFirstLastPara="1" wrap="square" lIns="146300" tIns="73150" rIns="146300" bIns="73150" anchor="t" anchorCtr="0">
            <a:noAutofit/>
          </a:bodyPr>
          <a:lstStyle/>
          <a:p>
            <a:pPr marL="0" marR="0" lvl="0" indent="0" algn="l" rtl="0">
              <a:spcBef>
                <a:spcPts val="0"/>
              </a:spcBef>
              <a:spcAft>
                <a:spcPts val="0"/>
              </a:spcAft>
              <a:buNone/>
            </a:pPr>
            <a:endParaRPr sz="4608">
              <a:solidFill>
                <a:schemeClr val="dk1"/>
              </a:solidFill>
              <a:latin typeface="Calibri"/>
              <a:ea typeface="Calibri"/>
              <a:cs typeface="Calibri"/>
              <a:sym typeface="Calibri"/>
            </a:endParaRPr>
          </a:p>
        </p:txBody>
      </p:sp>
      <p:sp>
        <p:nvSpPr>
          <p:cNvPr id="178" name="Google Shape;178;p6"/>
          <p:cNvSpPr txBox="1"/>
          <p:nvPr/>
        </p:nvSpPr>
        <p:spPr>
          <a:xfrm>
            <a:off x="2621280" y="7331148"/>
            <a:ext cx="9875520" cy="777240"/>
          </a:xfrm>
          <a:prstGeom prst="rect">
            <a:avLst/>
          </a:prstGeom>
          <a:noFill/>
          <a:ln>
            <a:noFill/>
          </a:ln>
        </p:spPr>
        <p:txBody>
          <a:bodyPr spcFirstLastPara="1" wrap="square" lIns="109725" tIns="54850" rIns="109725" bIns="54850" anchor="ctr" anchorCtr="0">
            <a:normAutofit fontScale="92500"/>
          </a:bodyPr>
          <a:lstStyle/>
          <a:p>
            <a:pPr marL="0" marR="0" lvl="0" indent="0" algn="l" rtl="0">
              <a:spcBef>
                <a:spcPts val="0"/>
              </a:spcBef>
              <a:spcAft>
                <a:spcPts val="0"/>
              </a:spcAft>
              <a:buClr>
                <a:schemeClr val="lt1"/>
              </a:buClr>
              <a:buSzPts val="3359"/>
              <a:buFont typeface="Helvetica Neue"/>
              <a:buNone/>
            </a:pPr>
            <a:r>
              <a:rPr lang="en-US" sz="3359" b="1" dirty="0">
                <a:solidFill>
                  <a:schemeClr val="lt1"/>
                </a:solidFill>
                <a:latin typeface="Helvetica Neue"/>
                <a:ea typeface="Helvetica Neue"/>
                <a:cs typeface="Helvetica Neue"/>
                <a:sym typeface="Helvetica Neue"/>
              </a:rPr>
              <a:t>Online Social Networks – Influence and Diffusion</a:t>
            </a:r>
            <a:endParaRPr dirty="0"/>
          </a:p>
        </p:txBody>
      </p:sp>
      <p:pic>
        <p:nvPicPr>
          <p:cNvPr id="179" name="Google Shape;179;p6"/>
          <p:cNvPicPr preferRelativeResize="0"/>
          <p:nvPr/>
        </p:nvPicPr>
        <p:blipFill rotWithShape="1">
          <a:blip r:embed="rId3">
            <a:alphaModFix/>
          </a:blip>
          <a:srcRect l="4567"/>
          <a:stretch/>
        </p:blipFill>
        <p:spPr>
          <a:xfrm>
            <a:off x="3237279" y="731550"/>
            <a:ext cx="8643521" cy="5660771"/>
          </a:xfrm>
          <a:prstGeom prst="rect">
            <a:avLst/>
          </a:prstGeom>
          <a:noFill/>
          <a:ln>
            <a:noFill/>
          </a:ln>
        </p:spPr>
      </p:pic>
      <p:grpSp>
        <p:nvGrpSpPr>
          <p:cNvPr id="180" name="Google Shape;180;p6"/>
          <p:cNvGrpSpPr/>
          <p:nvPr/>
        </p:nvGrpSpPr>
        <p:grpSpPr>
          <a:xfrm>
            <a:off x="3538269" y="1774313"/>
            <a:ext cx="7256556" cy="4447930"/>
            <a:chOff x="9533217" y="1724926"/>
            <a:chExt cx="4724415" cy="2895846"/>
          </a:xfrm>
        </p:grpSpPr>
        <p:sp>
          <p:nvSpPr>
            <p:cNvPr id="181" name="Google Shape;181;p6"/>
            <p:cNvSpPr/>
            <p:nvPr/>
          </p:nvSpPr>
          <p:spPr>
            <a:xfrm>
              <a:off x="10223306" y="3616396"/>
              <a:ext cx="1004376" cy="1004376"/>
            </a:xfrm>
            <a:prstGeom prst="ellipse">
              <a:avLst/>
            </a:prstGeom>
            <a:solidFill>
              <a:schemeClr val="accent1"/>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a:solidFill>
                    <a:schemeClr val="dk2"/>
                  </a:solidFill>
                  <a:latin typeface="Helvetica Neue"/>
                  <a:ea typeface="Helvetica Neue"/>
                  <a:cs typeface="Helvetica Neue"/>
                  <a:sym typeface="Helvetica Neue"/>
                </a:rPr>
                <a:t>1</a:t>
              </a:r>
              <a:endParaRPr/>
            </a:p>
          </p:txBody>
        </p:sp>
        <p:sp>
          <p:nvSpPr>
            <p:cNvPr id="182" name="Google Shape;182;p6"/>
            <p:cNvSpPr/>
            <p:nvPr/>
          </p:nvSpPr>
          <p:spPr>
            <a:xfrm>
              <a:off x="9533217" y="1884390"/>
              <a:ext cx="1004376" cy="1004376"/>
            </a:xfrm>
            <a:prstGeom prst="ellipse">
              <a:avLst/>
            </a:prstGeom>
            <a:solidFill>
              <a:srgbClr val="5C9BA4"/>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a:solidFill>
                    <a:schemeClr val="lt1"/>
                  </a:solidFill>
                  <a:latin typeface="Helvetica Neue"/>
                  <a:ea typeface="Helvetica Neue"/>
                  <a:cs typeface="Helvetica Neue"/>
                  <a:sym typeface="Helvetica Neue"/>
                </a:rPr>
                <a:t>2</a:t>
              </a:r>
              <a:endParaRPr/>
            </a:p>
          </p:txBody>
        </p:sp>
        <p:sp>
          <p:nvSpPr>
            <p:cNvPr id="183" name="Google Shape;183;p6"/>
            <p:cNvSpPr/>
            <p:nvPr/>
          </p:nvSpPr>
          <p:spPr>
            <a:xfrm>
              <a:off x="11582783" y="2307994"/>
              <a:ext cx="1004376" cy="1004376"/>
            </a:xfrm>
            <a:prstGeom prst="ellipse">
              <a:avLst/>
            </a:prstGeom>
            <a:solidFill>
              <a:srgbClr val="8E8B77"/>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a:solidFill>
                    <a:schemeClr val="lt1"/>
                  </a:solidFill>
                  <a:latin typeface="Helvetica Neue"/>
                  <a:ea typeface="Helvetica Neue"/>
                  <a:cs typeface="Helvetica Neue"/>
                  <a:sym typeface="Helvetica Neue"/>
                </a:rPr>
                <a:t>3</a:t>
              </a:r>
              <a:endParaRPr/>
            </a:p>
          </p:txBody>
        </p:sp>
        <p:sp>
          <p:nvSpPr>
            <p:cNvPr id="184" name="Google Shape;184;p6"/>
            <p:cNvSpPr/>
            <p:nvPr/>
          </p:nvSpPr>
          <p:spPr>
            <a:xfrm>
              <a:off x="13253256" y="1724926"/>
              <a:ext cx="1004376" cy="1004376"/>
            </a:xfrm>
            <a:prstGeom prst="ellipse">
              <a:avLst/>
            </a:prstGeom>
            <a:solidFill>
              <a:srgbClr val="720652"/>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a:solidFill>
                    <a:schemeClr val="lt1"/>
                  </a:solidFill>
                  <a:latin typeface="Helvetica Neue"/>
                  <a:ea typeface="Helvetica Neue"/>
                  <a:cs typeface="Helvetica Neue"/>
                  <a:sym typeface="Helvetica Neue"/>
                </a:rPr>
                <a:t>4</a:t>
              </a:r>
              <a:endParaRPr/>
            </a:p>
          </p:txBody>
        </p:sp>
        <p:cxnSp>
          <p:nvCxnSpPr>
            <p:cNvPr id="185" name="Google Shape;185;p6"/>
            <p:cNvCxnSpPr>
              <a:stCxn id="181" idx="0"/>
              <a:endCxn id="182" idx="5"/>
            </p:cNvCxnSpPr>
            <p:nvPr/>
          </p:nvCxnSpPr>
          <p:spPr>
            <a:xfrm rot="10800000">
              <a:off x="10390394" y="2741896"/>
              <a:ext cx="335100" cy="874500"/>
            </a:xfrm>
            <a:prstGeom prst="straightConnector1">
              <a:avLst/>
            </a:prstGeom>
            <a:noFill/>
            <a:ln w="38100" cap="flat" cmpd="sng">
              <a:solidFill>
                <a:srgbClr val="08345A"/>
              </a:solidFill>
              <a:prstDash val="solid"/>
              <a:round/>
              <a:headEnd type="none" w="sm" len="sm"/>
              <a:tailEnd type="triangle" w="med" len="med"/>
            </a:ln>
          </p:spPr>
        </p:cxnSp>
        <p:cxnSp>
          <p:nvCxnSpPr>
            <p:cNvPr id="186" name="Google Shape;186;p6"/>
            <p:cNvCxnSpPr>
              <a:stCxn id="181" idx="7"/>
              <a:endCxn id="183" idx="3"/>
            </p:cNvCxnSpPr>
            <p:nvPr/>
          </p:nvCxnSpPr>
          <p:spPr>
            <a:xfrm rot="10800000" flipH="1">
              <a:off x="11080595" y="3165284"/>
              <a:ext cx="649200" cy="598200"/>
            </a:xfrm>
            <a:prstGeom prst="straightConnector1">
              <a:avLst/>
            </a:prstGeom>
            <a:noFill/>
            <a:ln w="38100" cap="flat" cmpd="sng">
              <a:solidFill>
                <a:srgbClr val="08345A"/>
              </a:solidFill>
              <a:prstDash val="solid"/>
              <a:round/>
              <a:headEnd type="none" w="sm" len="sm"/>
              <a:tailEnd type="triangle" w="med" len="med"/>
            </a:ln>
          </p:spPr>
        </p:cxnSp>
        <p:cxnSp>
          <p:nvCxnSpPr>
            <p:cNvPr id="187" name="Google Shape;187;p6"/>
            <p:cNvCxnSpPr>
              <a:stCxn id="183" idx="2"/>
              <a:endCxn id="182" idx="6"/>
            </p:cNvCxnSpPr>
            <p:nvPr/>
          </p:nvCxnSpPr>
          <p:spPr>
            <a:xfrm rot="10800000">
              <a:off x="10537583" y="2386582"/>
              <a:ext cx="1045200" cy="423600"/>
            </a:xfrm>
            <a:prstGeom prst="straightConnector1">
              <a:avLst/>
            </a:prstGeom>
            <a:noFill/>
            <a:ln w="38100" cap="flat" cmpd="sng">
              <a:solidFill>
                <a:srgbClr val="08345A"/>
              </a:solidFill>
              <a:prstDash val="solid"/>
              <a:round/>
              <a:headEnd type="none" w="sm" len="sm"/>
              <a:tailEnd type="triangle" w="med" len="med"/>
            </a:ln>
          </p:spPr>
        </p:cxnSp>
        <p:cxnSp>
          <p:nvCxnSpPr>
            <p:cNvPr id="188" name="Google Shape;188;p6"/>
            <p:cNvCxnSpPr>
              <a:stCxn id="183" idx="7"/>
              <a:endCxn id="184" idx="2"/>
            </p:cNvCxnSpPr>
            <p:nvPr/>
          </p:nvCxnSpPr>
          <p:spPr>
            <a:xfrm rot="10800000" flipH="1">
              <a:off x="12440071" y="2227081"/>
              <a:ext cx="813000" cy="228000"/>
            </a:xfrm>
            <a:prstGeom prst="straightConnector1">
              <a:avLst/>
            </a:prstGeom>
            <a:noFill/>
            <a:ln w="38100" cap="flat" cmpd="sng">
              <a:solidFill>
                <a:srgbClr val="08345A"/>
              </a:solidFill>
              <a:prstDash val="solid"/>
              <a:round/>
              <a:headEnd type="none" w="sm" len="sm"/>
              <a:tailEnd type="triangle" w="med" len="med"/>
            </a:ln>
          </p:spPr>
        </p:cxnSp>
        <p:cxnSp>
          <p:nvCxnSpPr>
            <p:cNvPr id="189" name="Google Shape;189;p6"/>
            <p:cNvCxnSpPr>
              <a:stCxn id="184" idx="3"/>
              <a:endCxn id="183" idx="6"/>
            </p:cNvCxnSpPr>
            <p:nvPr/>
          </p:nvCxnSpPr>
          <p:spPr>
            <a:xfrm flipH="1">
              <a:off x="12587344" y="2582214"/>
              <a:ext cx="813000" cy="228000"/>
            </a:xfrm>
            <a:prstGeom prst="straightConnector1">
              <a:avLst/>
            </a:prstGeom>
            <a:noFill/>
            <a:ln w="38100" cap="flat" cmpd="sng">
              <a:solidFill>
                <a:srgbClr val="08345A"/>
              </a:solidFill>
              <a:prstDash val="solid"/>
              <a:round/>
              <a:headEnd type="none" w="sm" len="sm"/>
              <a:tailEnd type="triangle" w="med" len="med"/>
            </a:ln>
          </p:spPr>
        </p:cxnSp>
      </p:grpSp>
      <p:sp>
        <p:nvSpPr>
          <p:cNvPr id="190" name="Google Shape;190;p6"/>
          <p:cNvSpPr/>
          <p:nvPr/>
        </p:nvSpPr>
        <p:spPr>
          <a:xfrm>
            <a:off x="6416958" y="5668028"/>
            <a:ext cx="3448129" cy="801438"/>
          </a:xfrm>
          <a:prstGeom prst="wedgeRoundRectCallout">
            <a:avLst>
              <a:gd name="adj1" fmla="val -44672"/>
              <a:gd name="adj2" fmla="val -196197"/>
              <a:gd name="adj3" fmla="val 16667"/>
            </a:avLst>
          </a:prstGeom>
          <a:solidFill>
            <a:schemeClr val="accent2"/>
          </a:solidFill>
          <a:ln w="38100" cap="flat" cmpd="sng">
            <a:solidFill>
              <a:srgbClr val="AF50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Helvetica Neue"/>
                <a:ea typeface="Helvetica Neue"/>
                <a:cs typeface="Helvetica Neue"/>
                <a:sym typeface="Helvetica Neue"/>
              </a:rPr>
              <a:t>Directed Edge</a:t>
            </a:r>
            <a:endParaRPr sz="3200">
              <a:solidFill>
                <a:schemeClr val="lt1"/>
              </a:solidFill>
              <a:latin typeface="Helvetica Neue"/>
              <a:ea typeface="Helvetica Neue"/>
              <a:cs typeface="Helvetica Neue"/>
              <a:sym typeface="Helvetica Neue"/>
            </a:endParaRPr>
          </a:p>
        </p:txBody>
      </p:sp>
      <p:sp>
        <p:nvSpPr>
          <p:cNvPr id="191" name="Google Shape;191;p6"/>
          <p:cNvSpPr/>
          <p:nvPr/>
        </p:nvSpPr>
        <p:spPr>
          <a:xfrm>
            <a:off x="8900058" y="3705853"/>
            <a:ext cx="3605256" cy="740212"/>
          </a:xfrm>
          <a:prstGeom prst="wedgeRoundRectCallout">
            <a:avLst>
              <a:gd name="adj1" fmla="val -48963"/>
              <a:gd name="adj2" fmla="val -108302"/>
              <a:gd name="adj3" fmla="val 16667"/>
            </a:avLst>
          </a:prstGeom>
          <a:solidFill>
            <a:schemeClr val="accent2"/>
          </a:solidFill>
          <a:ln w="38100" cap="flat" cmpd="sng">
            <a:solidFill>
              <a:srgbClr val="AF50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Helvetica Neue"/>
                <a:ea typeface="Helvetica Neue"/>
                <a:cs typeface="Helvetica Neue"/>
                <a:sym typeface="Helvetica Neue"/>
              </a:rPr>
              <a:t>Bidirectional Edge</a:t>
            </a:r>
            <a:endParaRPr sz="2800">
              <a:solidFill>
                <a:schemeClr val="lt1"/>
              </a:solidFill>
              <a:latin typeface="Helvetica Neue"/>
              <a:ea typeface="Helvetica Neue"/>
              <a:cs typeface="Helvetica Neue"/>
              <a:sym typeface="Helvetica Neue"/>
            </a:endParaRPr>
          </a:p>
        </p:txBody>
      </p:sp>
      <p:sp>
        <p:nvSpPr>
          <p:cNvPr id="192" name="Google Shape;192;p6"/>
          <p:cNvSpPr/>
          <p:nvPr/>
        </p:nvSpPr>
        <p:spPr>
          <a:xfrm>
            <a:off x="5872800" y="1491570"/>
            <a:ext cx="3605256" cy="740212"/>
          </a:xfrm>
          <a:prstGeom prst="wedgeRoundRectCallout">
            <a:avLst>
              <a:gd name="adj1" fmla="val 22650"/>
              <a:gd name="adj2" fmla="val 105336"/>
              <a:gd name="adj3" fmla="val 16667"/>
            </a:avLst>
          </a:prstGeom>
          <a:solidFill>
            <a:schemeClr val="accent2"/>
          </a:solidFill>
          <a:ln w="38100" cap="flat" cmpd="sng">
            <a:solidFill>
              <a:srgbClr val="AF50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Helvetica Neue"/>
                <a:ea typeface="Helvetica Neue"/>
                <a:cs typeface="Helvetica Neue"/>
                <a:sym typeface="Helvetica Neue"/>
              </a:rPr>
              <a:t>Bidirectional Edge</a:t>
            </a:r>
            <a:endParaRPr sz="2800">
              <a:solidFill>
                <a:schemeClr val="lt1"/>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9"/>
                                        </p:tgtEl>
                                      </p:cBhvr>
                                    </p:animEffect>
                                    <p:set>
                                      <p:cBhvr>
                                        <p:cTn id="7" dur="1" fill="hold">
                                          <p:stCondLst>
                                            <p:cond delay="500"/>
                                          </p:stCondLst>
                                        </p:cTn>
                                        <p:tgtEl>
                                          <p:spTgt spid="17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500"/>
                                        <p:tgtEl>
                                          <p:spTgt spid="18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0"/>
                                        </p:tgtEl>
                                        <p:attrNameLst>
                                          <p:attrName>style.visibility</p:attrName>
                                        </p:attrNameLst>
                                      </p:cBhvr>
                                      <p:to>
                                        <p:strVal val="visible"/>
                                      </p:to>
                                    </p:set>
                                    <p:animEffect transition="in" filter="fade">
                                      <p:cBhvr>
                                        <p:cTn id="14" dur="500"/>
                                        <p:tgtEl>
                                          <p:spTgt spid="19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fade">
                                      <p:cBhvr>
                                        <p:cTn id="19" dur="500"/>
                                        <p:tgtEl>
                                          <p:spTgt spid="19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7"/>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199" name="Google Shape;199;p7"/>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200" name="Google Shape;200;p7" descr="data:image/png;base64,%20iVBORw0KGgoAAAANSUhEUgAAAZIAAAPbCAYAAAEBTT3hAAAAAXNSR0IArs4c6QAAAARnQU1BAACxjwv8YQUAAAAJcEhZcwAADsMAAA7DAcdvqGQAAEvJSURBVHhe7d1vbBz3ned5Uo4zTY/3kgXubukHt/E8WMCZO8AkBeOc2zs488yHO2CUuzzI4UTK+8zPYs+DRR4c4BwQIICRsPNo/ehGmNkHg0gcax/4xvoDDDcibUvUwgIOHtuiB+6Q2cWKYkvdIov/usmu6/L8RpEFVtXvU6yqrvr93i8gUBUBxWr+6tvv/ls11l5o3B47gaOdtRP9/dJs3Th7xmyOBXeaU2az2toXG5fMZiaHwVrLbFYbq1NlD2/MvmE2x4JP3p40m9V2f6HRNJuZsDpF8mZ1gltzj25o2HqrYTarjdWpsnsXJh4NfBa1ecy2vTJ33myyOpUzXJ0TPfwZic2FiUcPNLM4CtbqcaNZnSrbWpmtx5A/jtWpso0Lz8hPm8PW4qOoHu2un+gxX2m2V2br8eDycaxOlQ1XR37aHGwsPvo7h9utEz3mKw2rU2W1XJ3W+TH5idnjq9PfaZ3oUUVpvFmdg43lR62qzerU8jEbq+Oa/bvXH63IQdCqxxtZtXytIAtWp8oeX50waMmP+UbCn9W5t/ToUXRtVufx93dshWE4bjbr42urE7bkRxWlaS2+8ugf583q9DeXf/82Y11W5/HPFdhidYq08d5Lj+52vVydSnt8dR7/PJutWq5Or71cj4c/nSsvPnq4z+pUjZ+rs7n0sdmstsdXJ7h5Tn7azOoUqXP59KN5ybI6g8FgwmzWR11XR37aXIXVeTS83WvT75pNa48P/1Gv+6XZrK6dz5uPVuzxF9sr68HVmRPNwnBVqj9LtVuVrg+rEqz+Ytpsfu3l28o66aoMel35HrB09VuVazMn6kI9VuXTnz1nNr/2cm1lsSpVNKz9iT6GMuh3q/96GqtSRYP1Nx89F6nFy7InXZWjg85PzWZ1DT6s36qc6MNAh/ud6t8hDD162suqVMijVend/6D6D08eXJ0+0Sv4/f1O9R/+D/1+VerwloUvq/JIv71c/RcjWJUqenBt+kTxGxx0Hr2YUQu1W5Vw8Zz8mZfarUpvc7n639448aoEwaOnzbVQi1XpXJ559Mg201t4rEoBTroqYRDIf2ekarIqJ327e71eH0ao46pk+IhI7VZlqfrfNzvpqoSPPW2uhXqsygk/ilg7rEoV1eJ1MFalik76NZHaqcX7K16vSmW/VnXSryPWDqtSRbX4cjWrUnVenIygdqvy+CPjWlzcwIuLgtRvVXy43ETtLmbAqlSRFxcwYFWq6PFHxrW4aIEXFyxgVaqods9XWJUq8uLCBLU7hSqrUkVeXIiAVami2p1APcuFBx5flVpceMCLVand5SBYlSqq3ap4cYGB4ap8ZDbrwYtV8eKSD4+vSi0uKODFqtTuMg9+vG/PqlRQ7T5NkeWTR7U7Aa0Xnwer96q4+tnJ2q1K7T7RmuXT37Velcry7oIatfv+SpZvFbEqRfDuEg21W5VM3yGu3arU4cT/J/5mN6tSgJOfBaEGF8p4/KQAvc3l2BM4nzJ/Vtbu580/NZtj4WDsfzOb1fQgw2nlH1+pyp/sv1aXX8iyGo+r/GrU6gT/zl8Io16r4fpJ/VmNKqnVifxPerr4yp/En9Wokscvp8BqjFqtLm4xXI0TfYyj8ifrr9VFLZxfjaHfv6hQ9csmnHg1et3XzWZl1Wk1PDopf+XfMvBqNSp/Iv6TrkatTsJf/dXw6ZIIlT9tNatRJY+fbN/5C1PUajUC1y9I4f5q1Onk+jVYDY8udcBqVEnlT6R/0g+L1UqtVsP5k+dX/pURVqNKvDpZPqtRJZX/OhGrUSVenRSf1aiSWnxJ+B85/2V6VmNUTvqG/+OyPBar3XXjy5LnwmT5EFAdPlczEixMRWVZmLjTmbMwORoujPxKOwtTAhamovJcmCyfjq/8B85HhYWpqCwLE3fdHxYmRyxMRbEwFZXrwmT4Eu+g13X71casWJiKGi6M/Mw/7rKlLEyOWJiKGvXCHPW6ub2I6pQ8FybLuYZYmBgsTEVl+SLg42fkehwLkyMWpqIqsDDy8ygv5Lkwj18fzBYLEyPTwqzOH3sqDBYmR49/09nWcGKOfbGShckRCzNicdfJG/3CPDzRWRtrr4yFefxCuraGE8PCmM2vybIwe1/MH/t3WJgM4hbm8ZMH2GJhcsTCVFTcBaUrsDDVPo9V0cpYmCxYmDwXZnVefrXg8QtaPI6FiV2Y358dxRYLk6Phwhz7ym9pCxNznafKn9a/aCxMRbEwFZXzwsjvOrIwMWIX5rETDtliYXK0uTBx7GSUtTBx57Yb9LvzZtNPLExF5bkwu6vNz8ymNRYmRr4LMy+/68jCxIhbmMfP4WWLhcnRvQsTx74mVtrCBL899hTch/sPfmw2/ZTvwjTl91BYmBgsTEWxMBUVtzCPn6TQFguTo/sLjWPfdSxrYQ6C1rHXpvH+RHIsTEVlXJhjX3jcu9OU33VkYWKwMBXVvtiQ39waym1h+lt//wOz+TXhQUd+ScgpLExFZVmYuE+2sDA5yrQwYczCrDbldx37OyzMsViYimovNDK8T5/fwhxut4595SEMAvklIaewMBWVZWEGH/7w2De39r5oym9usTAxWJiKifs8WZKtW3Pyw+G4z40d7a77/dbxk+Le40+S64IEa35/kO9JLEjFZFmQLFcoYkEssSAVw4JUTNx790lyXZCdNblHTmNBKibLgsRdkjPu8iIRFsRSeQty/OthLMgTWJCKifuwRJI8F+QwWJM/kuQ0FqRisizI1s3Zn5jNr4m7bEiEBbGUZUEe3pg9tjtJCxKHBXkCC1IxWT4EwYIUiAWpmEwLcvPsa2bza/Y//8ULZtMaC/KELAuydePssa8Qx12fJQkL8gQWpGKyfOokzwU52lnnpZPHsSAVk2VBujfPvmo2v2Zn9Zcvm01rLMgTsixIcPPcsZMQd0GcJCzIE0a/IGvyf99p7YUJ+TwpuS5IsCY/ynMaC1IxLEjFZFyQY1+zGi6I/HYwC/IEFqRiRr4gu+vHvx0chrFvBzuNBakYFqRisixIuHju2F9WlgvYsCBPYEEqJstLJ3kuCF/6fAILUjEsSMVkWZA4WS5Mw4I8gQWpmCwfcoiTZUH6O61jX5D09mxBLEjFsCAVk/OCyD1iQZ7AglRMlq8jxMmyIAdB69hfvLfn/2VBKiZuQbKcU54FyUGeC5Ll0kssyBNYkIqJO3FAWQsSBq1jXyI53O8c++9yHgtSMXELUtbl+1iQJ7AgFcOCVEzcKf5KW5CwdWyrBv1ubk9Ya4UFqRgWpGLiFqSsC/GzIE9gQWriwdUZ+Zcbp9de1t9J9PWlkyyfOsn3e+p86dMaUzIiWd7Gzfl8J/KjM2/lOSX9zWU51N4+Y2dKaoQpGZEsU5Lz2eWYElvDKdFfFok5sTJTIsg0JfmeFJMpscWUjAhTUiOjnhJvX3TM8hFTpmRE8pyS/XtLcheYEgFTMiJMyYhkmZIsV+CJw5QIskxJ3F0XUyJgSmqEKRkRpqRG8pyS3t3l182mtUGvK7/U44S4D2YnyXNK+ISKINeW3L0uf9qEKREwJSOSZUri3uplSgRZpiTLRfHjMCWC4ZTIv6y4jw0xJQKmpEaYkhGJ+25JklynhCsr2MtzSnp3l/Srv/W6ft6lMSU1kueUHGwsyx/gZkoETMmIZJmSnZiLizElgixTsrUym9sviykRPLg6Lf+ymJIcMCU1wpSMyMaFZ+RfVq5TEnMJJRwjzykJNhblj6YOp8TPD0qUNSVha/HYdxyZEgFTMiJZpmT75uxnZtMaU5KDjFNy7BtiTIkg05SszMq/LKYkBw+uTcu/LKYkB0xJBbXOjx37yxr9lDz80mz6ZTgl8i8rzymJu1ai18qYkrgFScKUCLJMSdxdF1NyjOpOSZcpscWUFCzPKYm7XDhTImBKKihuSjqXZ+RfFlOSA6akguIWpQJT8rHZ9Evc3VaSPKck7qLIXitjSrJgSgRZpiTuY0NMyTFynZLV5l+ZzRNjSgRZPqHClAjynZJ5+f36cGxs3Gx+DVMiYEoKFj8lp+VfFlMyInlOSdx13b02nJJjfymlTUkYHjslg173XbOJNExJwZgSB2SZkrhTdjAlx8h5SuTFYkpykOV770yJgClxAFNSsNgpKe3S4kzJieU5JWHQOvblHK/FnYygrCkZDNYnzObXDPrdebOJNExJwZgSBwyn5B2zaS3uchlMyTHynJLd1Xn5gxJMSQ7izjmfJMuUxD08dh5TUiOtxVeOfV+eKSlY3CnON957SQ5vpikJfvuc2fyaw/0HPzab+EelTEnYiv2EDFPyBKakgpiSEcl3SpryN6eYEkHclMRdyTpJ3EX4mZJjMCU1wpSMCFNSI3GLwpQULO7CyXF3W0myTMlB0Jo2m1/T3+8c+9qb18qYkiRMyROYkgrKc0oO2kvyO5FMyROyTMnenab8zSmmRBA3JVs3zsq/rF57ObevOTgv45Qc+8tiSgrGlIwIU1IjcR+IYEoK1r7YkH9ZQ7lNSX/r739gNr8mPOjIn5BxHlMyIkxJjeQ6JZtL8mIxJYIwjJmS1ab8zSmmRBA3JcHNc/IviykRjHxKdpgSa0zJiDAlNRJ3MoKypmQwGBz7NQfntRcaGb6rnt+UxJ3iPAyCY1/09BpTMiJMSY0kTIn8y+ptLusfumNK7A0+/OGxv6y9L5ry9wuZEkGWKYk7xWyWKfFS3FmGkmzdmsvtSd/R7jrf2n3Csb+o7rVpOdI7MRffjzvzaSR2oXy85FLcd92T5DodwZq86F56cHVG/qVnmY44Xp7SnOmoCaZjBJiOmuhmmI5g9RfHfhCO6bCUZTqynCaQ6TihPKcj7pyNSZgOS0zHCDAdIxD3HfYkuU7Hzpp/v/Qsutdm5NeM8pwOL09VznTUBNMxAkxHTWSajk9/duzJZZgOS1mmI+70f2HrrdjvJMZ9EoXpsJTrdMScizEJ02GJ6RiBB1dn5FPBMh0nFPfd9CR5TsdhsObfBxSyGPl09LvygVJ7TEdNMB0jwHTURJbp6P5/P/+nZvNrmA5LWaYj7rR+wSdvx3+Ymuk4mSzTMVh/89ivG2Q5EynTYSnLdMRhOiwxHSNw/68nzptNa3lOB69ZWco0HR/mNx2H+x350VjtZTkjA+0YgeF0ZPgiJ9NxIkxHTWSZjriXSZgOS1mmI+50fcGdpvy1AabDUpbpGDr2pZDe/Q/kd/aYDktMxwgwHSPQXmi8bzat5TodO2ufmk0kGfV0eHli/Sxn7clzOo521nnNysaDq9Ny5IeOn44M525nOiwxHSOQcTqOxXRYyjIdcSerjDsFRhKmwxLTMQKjn461LA+n/ZPndPTby/JdEtNhiekYgVFPx+Cgc+y3cJ3WXpjQPxid53QEa7ktutMeXJvO7XNOTIclpqMmmI4RyDgdx35iZDgd8htGTIeluOkIF8/FfqkmTm9zSX44y3RYYjpGIN/pWNY/78t02GE6RmDk0xEEx34L12kjn47d9eMXPQzlRXda5/LMsb9cpqNATEdNMB0jkGU64hZk74v5Y4/0JEyHpbjpiLurSsJ0WGI6amLU0+HlxRyZjpoYeTsG68d+C9dpWT5Jkud0cN1ZS0zHCDAdNZHzdcuZDhtZpiPO3uq8/N4F02EpYTqO/VhPEqbDEtNRE/lOR4ZPkjAdJ8N0FGjU0xHGfAvXaVnOSRIny3T0d1rHLnp40JEX3Wmjng4vMR010bny4rG/EKajQDlPh/xLZzosxU1H3CkwkjAdlpiOmmA6RoDpqIlcpyPDOUm8lOX6HXGyTMdB0Dp20b08BUYSpmMEmI6a2HjvpWNf4mY6ChQ3Ha3FV+RPAe6uzstvwTIdluKmI+5yEUmYDktMR00wHSPAdNREntMRd3WbMGzJi+60excmjv3lljUdYdA6dtG9vFxEEqZjBJiOmohbEKajQHHTEXdXlYTpKFDcdAS35o490pMwHZaYjppgOkaA6aiJPKdj/97Ssb/cuMXw1ubCxLGvDZU2HTF3V4N+V150pzEdI8B01ATTMQJx0xH3sZ4kWT5JwnSc0PbKnPzOHtNhiemoOaajQExHBW1ceEb65WdZrCxTlWWB9+9eP/YAixP34Ykkg16XT8b4iEHRMCieist8nEoPSsxjuzjRY764hxlxeHDuKQaFQYEFBoVBgQUGhUGBBQaFQYEFdVCiT0nEvTEfJ8sb9lk+WcGgoDAMCoMCCwwKgwILDAqDAgsMCoMCC3Ffi4tT5UGJ+y5knGhIomExu1b4up6nGBQGBRYYFAYFFhgUBgUWyhiU7ZuzPzWb1rK8M8+goDDqoERDEg2L2bWS5QR3FAWVwqAwKLDAoDAosMCgMCiwoF53zKVBiajfm+eqHZ5yaVCyXDuIQYEVBoVBgQUGhUGBBQaFQYGFMgYly3Wus7wzz6CgMOqgRNQTTDAoqD0GhUGBBQaFQYEFBoVBgYX2xYZ8cLk0KP2dlvRvCw860m2HI5walM0l+e8wKLDCoDAosMCgMCiwUMagbN86932zaW13dX7RbFpjUFCYMgYluHlOPriGRZH/XQwKCpNpUC6flg4uBgW1x6DogxKOjY2bXfiCQWFQYKG90JAPLpcG5XC7JX0FIAyCycFgfcLswhcMCoMCC24NyrL8ZS8GBVYYFAYFFhgUBgUWShqUyXDxnHRi770v5uWP/zMoKAyDwqDAQrZBmZEOLgYFtcegMCiwwKAwKLDQXpiQDy6XBuVod13674Rh2IiGxezCFwwKgwILDIo+KIMgeM7swhcMCoMCC2UMSuf2uW9Hw2J2rex+Pv8Ts2mNQUFhyhiUqCbqoOx83pT+GxEGBYVhUBgUWMgyKA+uTWsHF4OCumNQGBRY8H5QgjX54/ycicVDDIo+KIODzrTZhC+cGpR7S5+ZTWsMCqy4VRT95BIMCqwwKAwKLJQxKJHhoEhPgIeDIn2LMtJvL39sNq0xKLDCoDAosJBpUK5Onzeb1hgU1FrGQZEPLgYFtcagMCiwkOU7804Nys6afPu5hLaHGBQGBRZcGpTe5vL7ZtMagwIrTg1Ke1n+dzEosFLWoHRvnn3VbFrZWf3ly2bTWrZBWZcfrjEoHiprUNRrzQd3mlKBIgwKCsOgMCiwkG1QZuS/k3FQpIuKMigoDIPCoMBClstnV3ZQ7n/wrtm0dhisfWk2rR3ud+SvAKDmGBQGBRYYFAYFFlwalP7msvw9GQYFVhgUBgUWyhqUhzdmpYMr+OTtycGHb0pXtmJQUBgGhUGBBQaFQYGFjIMifyuSQUGtMSgMCizcX2jIB5fvgzLod+X/DmqOQWFQYKHSg7LOoKAiXBqU/XtL8nMHBgVWyhqU4Nac9N8JW281gk9/Jl3ZikFBYVwblDDUPvbCoMAKg8KgwAKDwqDAAoPCoMDCvQsT8hNglwblaGdN/s78oPdQ/oIYao5BYVBggUFhUGCBQckyKF0GxTdODcrd62fCMGRQkL8sg9K9NiO/UrS9Mid/nD/4u19IV7ZiUFAYBoVBgQUGhUGBBQaFQYGFTINydUY+uDINyiqDgorYXJiQTkwXcWpQgjX5oD/qdeXbj5pjUBgUWGBQGBRYYFAYFFgoa1C2bs3Jf0e9hPbBxvIUg4JCMCgMCiwwKAwKLDAoDAosMCgMCixsXHhGvrJV99q0fHBVdlB21+flv9Pryh/hQc0xKAwKLDAoDAosMCgMCiwwKAwKLJQ1KNsrc/LBNRwU6SsAwcbi5GD9Q+kM+AwKrDAoDAostBca8hV+O5dPSw+Jgpvnhg+JtGHcW23Kw9jbXJIf3h1ut6RhDINg0mzCBwyIPiCDwUCqFWqMAWFAkCDLZbI7V16Mnr9Yq/KA9Hf+/gdm00p40JFfQUONMSAMCBIwIAwIEjAgDAgSMCAMCBKUMSBbN86eCcU3JffuzMsHe6+9LN8WBgSJqjsgTQYEo8eAMCBI4P2AbDEgSMCAMCBIoF7/vbX4SmPjvZekD+xFAzL8o5IDchC0pLNE9vtbf8qAeIQBYUCQgAERB2S/I59nGDXGgDAgSMCAMCBIUMaAPLwxK33nIrK72pS/3sqAIHcuDUh/c1m6LREGBIkYEAYECRgQBgQJGBAGBAnU67W7NCBh2GoMgt8+Z3atHO4/+DED4hF1QKLhiIbE7FphQFBbDAgDggQMCAOCBAwIA4IEZQxIcGtOOnAjDAgqwaUB2b+3JN0WBgSpGBAGBAkYEAYECRgQBgQJNhcmou9qWCtvQOZbZtOaPCBBa3IwWJcuZTDod+UrU6HG1AFRz2gSYUBQWwwIA4IEDAgDggQMCAOCBGUMyPbKnPxd8b3VefnaiQwIcseAMCBI4NSA3L0u3ZasA2I24QMGhAFBAgaEAUGCjQvPSAe8SwNyELTkSxkMel352omoMQaEAUECeUAun5YOwggDgtpiQBgQJGBAGBAkKGNAtlZm5YN9OCDyUDEgyB0DwoAggUsDcrCxLN0WBgSpGBAGBAkYEAYEMVrnxxrDAZHO1O7SgPR3WmdC8dqJR72ufO1E1BQDwoAgQbYBmZG+cxFhQFBLDAgDggQMCAOCBGUNyPbKrHwChr0v5uUTPTAgyBUD0pJfcGBAPMKAMCBI4NKAhK3FRrCxKN0WBgSJGBAGBAmi4YiGxOxacWlADrdb8m0ZDoh8WQbUFAPCgCABA8KAIEGWAXlwbVo6cCMMCGqJAWFAkKDKA7LzeVM6eBkQ5I4BYUCQgAFhQJDApQGJhiMaErNrJduAPGRAfMGAMCBIMBwQ6cN9EZcG5Gh3Xb4tw4dY8m1BTTEgDAgSMCAMCBJkGpCr0/JXYRkQ1BIDwoAgQVkDkuWkDcMBkb6rwYAgdwwIA4IEDAgDggQMCAOCBC4NiHpGkwgDgkSbCxPSQRhxakCCNfm2DAdEvi2oKQaEAUECBoQBQQIGhAFBgmwDMiMfIAwIaqmsAdlemZMPxOBOUzrgGRDkjgFhQJCAAWFAkIABYUCQwKUB2b97Xb4tDAgSbV6ceN1sWnNsQD4ym9YGvYfvm0247t6FCelLSRGnBmRnTb4tg15Xvi2oKQaEAUECBoQBQYKMAyJ/3JsBQS2VOCDvmE0rYeutxt5nzefNrhUGBLkra0CCW3PSF5OiAQk+eVs6ETUDgtwxIAwIEjAgDAgSMCAMCBJsXpz4qdm0VtkBubckD3vGATlvNuG6+wsN6cCNuDQgh8GafFsG/a78O0NNMSAMCBIwIAwIEjAgDAgSlDUg2zdnpRcDouFgQDByZQ3Iwxuz0sEbDUdUEbNrhQFB7hgQBgQJGBAGBAkYEAYECdoLDelj6JGqDkh/c1k+cA931j4zm9YG/Yc/N5twXftiQ/5ckVMDkqEgh/sduVSoKQaEAUECBoQBQQIGhAFBgowDIn9EfOvmrHSCuuj76AwIRq60AblxVvoyk3pGkwgDgtwxIAwIEjAgDAgSMCAMCBIwIAwIUmxceEY6GDtXXpQP3iynHt1bnZcHUT2zyUHQkm8LZzXxUHuhIR+MVS1Jr70sH8BZzm7S3+9ItwUOoCYaauIhakJNYIGaaKiJh3iVi1e5YEG9Gm6layJ+8zAMWpNh2JI+F8a3Dj1ETagJLFATaoIU1ISawAI1oSZIQU2oCSxQE2qCFNSEmsBCSTWRL4VGTVAZGWsi3wNzxhTUmlqTjfdemmwtviIdwOoFeiK7q/PyAUxNUAhqQk1ggZpQE6SgJtQEFqgJNUEKakJNYIGaUBOkoCbUBBbuXZiQFt2pmgxLEhXF7FphSOrvlPnT2lOnwu+YTSv/7H+9dfdb/W3peoPPvvSXb6o1GfQOv6fWRDU+/kf7R2OnPjK7Vr7R+Ke/4mGXh1yqifqwi5rACpeq1p+bUBMPURNqghTUhJrAAjWhJkhBTagJLFATaoIUZdVk++bsT82mlagm0f/MrhVqgsKUURP1IVeEmqAyyqqJ+rArel5CTVAZak2ikkRFMbtWqAlqjZpQE1igJtQEKagJNYEFakJNkIKaUBNYoCbUBCnUIYm4VJMs14XnktceUh92VbkmB+2ld8ymNfXa8P39jnQmGjjAqZrcvS4fwNQEVlyqSa+9LB/A1ASpqAk1gQVqQk2QgppQE1igJtQEKagJNYGFUmpy8+xrZtNaliv5UhMUoqyabK/MyQewem14aoLCZKnJ5uXTL5hdK1s3zsoHMDVBZWSsiXwAUxPUmlqTSOfKi9IBTE1Qa9SEmsACNaEmSEFNqAksUBNqghTUhJrAQpZLXrtUk/5OS/q3hQcd6bbDAZsLE/IB7FRNgjX533XU68q3HzXnUk0ONpely1dHqAlSuVSTg41l+QCmJrDi1HOTzSX571ATpKIm1AQWqAk1QQpqQk1ggZpQE6QoqyZbK3OLZtPa3hfN75tNK9QEhSmjJsHNc/IBPKyJ/O+iJihEeTWZlf/OzudN6d9GTVCYTDW5fFo6gKkJai1bTablA5iaoNaoiV6TcGxs3OzCB9SEmsACNaEmSEFNqAksUBNqghQbF56RD2CnarK7Lp8wY1gT+RzKqLn2QkM+gF2qyeF2SzppRhgEk4PB+oTZhQ+oCTWBBbdqsiwfwNQEqVyqSbCxOBm2Fhtm1wo1gRVqQk2QgppQE1igJtQEKagJNYGFMmrS+ejc8+HiOekA3r/TfMdsWqMmKERZNdlemZUP4GFNpAOYmqAwJT03mVRrsvfFvHwAUxMUgppQE1jIVpMZ7QCmJt47Zf6spaPBqX9lNq2FT4XfMZtWnv3v/+Ju8IeDz8yulYl/8WdvqjXpDfrfU2sy/tRT0m0Zf/bZu+Hhf/Gp2YUvqAk1KVqtSxKhJtQEFqgJNSlS7UsSoSbUBBbaCxPyPbBLNVFfEg7DsBEVxewigRMliRwNxr/XOj8mHcAu1SQ8Olozm1bGx8f3B988+tDswhfUhJoUwZmSRKgJNYEFakJN8uZUSSIu1eTpoP/d6HNdZtcKNYEVaqLXZBAEz5ldPMG5kkSoiV6T8JuHH5hd+IKaUJO8OFmSSGk1eWYgfSQmqsneF82fm10r1ASFKaMmUUmiophdK+pDrgg1GR1nSxIpoybjf/IX++H44COza+UPX3jzV+rDLmqCwlATanJSTpckQk2oCSxkqcmDa9PaPTA1cZbzJYlkqcn40bh2D0xNUHfUhJpk5UVJItSEmsACNaEmWXhTksj29t53Ny48Ix3ALtVkEB79xmxaMTX5f80ufOF9TYI1+VSv0bXhzaaXvCpJxPuajA/+wmxaG4yP/7nZhC+oiV6TwUFn2mx6x7uSRFyryd5//uh5s2slS03C8fH/x2zCF27VZEk+gyU1QaroPRO1JuoHHyNZrm+i1iRysLEsPbnu77SkCxpFjnrdj80mfEFNqAlSUBNqAgsl1kQ6gHfv/PJHZtNav70sH8DUBKnKqkmW68Lvrc7LBzA1QSHKqElErcnwuYl8AFOT/Hn5PsmTynjfJDIYH5w3m1b+8IU3/51ak6f/y/9xRq1J9L5JOLxJZtcK75t4iJpQE6TI9NzkysxrZtNalZ+bqDXhuYmHMtXk6rR8AFMT1Fa2V7pOywcwNUGtURNqghTUhJrAQpbrwjtVk501+fb39zvyvw01N6yJdAC7VJODoDUVhqFUk0Gv+67ZhC+oCTWBBWpCTZCCmlATWHCpJnsb1181m1aoCay4VJNee1n+d1ETWHGpJvt3r0v/NmoCK9SEmsBCGTXZXpl732xa27vTlM7tFaEmKERZNdm6cVY6gIM7TWl4I9lqsi6/OkZNPFRSTeQDePjcRB5gaoJCUBNqAgvUhJogRcVrIh3A1ASFkWty5UX54RA1Qa1lq8mM/HeoCWqNmlATpKAm1AQWNhcmpEV3qSZh0JocDNYnzK6VQb87bzbhi/bFhnwAV7Ym9z+QHw4dBmtfmk1rh/sd+WTjqDlqQk2QgppQE1igJtQEKagJNYEFp2pyb0k6gKkJrLhUk/7msnzdFWoCK9SEmiBFaTW5Ofu62bSy91nz+fUP35QOYGqCwpRRk+DWnHwA767Oy5eUoCYoRFk1eXhjVjqAg0/enhxQE1QFNdFron6qGDVHTagJLFATaoIU1ISawIJak433XppsLb7SMLtWqAlqLWNN5AOYmqDWqAk1QYr7Cw35APa9JsNBkf87qLl7FyakA9ipmoStxiD47XNm18rh/oMfUxPPUBNqAgvUhJogBTWhJrBATagJUlS6JuvUBBVR3Zo05QNYHRRqAisu1UR9yBWhJrBSRk3UIYlQE1RGWTVRH3aFrbcawac/kw5gaoLCUBNqghSu1SQMtXN7URNYoSbUBCmoCTWBBWpCTZCCmlATWFBrEpUkKorZtUJNUGvUhJrAgjooLtUkchC0ps2mlehy19TEM+pDrohLNTnaWZOvCz/oPZSvyoWaoybUBCmoCTWBBWpCTZCCmlATWKAm1AQpXKpJ7+7y6+XUpEtNfONSTXrtZfnE4dQEqbLUpHttRj6As1zyOvi7X0gH8P7d6/IBTE1gpYyabN04K531PrJ3pykfwNQEhaAm1AQWSqyJdABTE1QGNaEmsEBNqAlSUBNqAgvUhJogRZaadK5Mf2Q2rVET1Jpak0jnyotTZtMKNUGtqZe7jnSvzsgHcKaarJZQk2BNLsNRryvfftRc+2JDPoBdqkl/6+9/YDathAedKWriGWpCTWCBmlATpKAm1AQWqAk1QQpqQk1ggZpQE6RwqSYHG8vyAUxNYKWMmgQ3zw0PYLEmq035AO5tLskHMDVBqrJqsnVrTv47O583pX8bNUFhqAk1QQpqQk1gwfua7FATpKAm1AQWqAk1QQpqQk1ggZpQE6TIUpMHV6flwaImqLX2QuO22bTWuXxaOoCrXJPD7ZZ00owwCCYHg8GE2YUPNi48Ez18kg7g7rVp+QCubE121+flv9PryucpQ81RE2qCFNSEmsACNaEmSEFNqAksUBNqghTUhJrAAjWhJkhRVk22V+bke+BhTaQDONhYnBysfygdwNQEVkqqyeTgwx9KB/DeF815s2mtt7ksH8DUBKmoCTWBhSrXJBQHmJqgENQkW01OmW0gN8PDsGs2Fb81f1p5euzpyfH/5nv7ZhfIBy8F83ALCXhTkSfuSEFFqAgSUBEqghScHIKTQyBBthNDcJohswkfUBEqggRUhIogBRWhIkhARagIUlARKoIEVISKIAUVoSJIkKUiXH6BiniljIps3Th7Rv2S1N6deflApCLIXVkV2V6ZkwcxWP3FtNm0sn/3+hkqgtxVtyJNvSLtZfm2UBEkoiJUBCmoCBVBAipCRZDC+4psUREkoCJUBCmoCBVBAipCRZDi/kKjaTatZanI8I9KVuQgaEmD2O9v/SkV8ci9CxPSKXIi3Wsz8hlAKluRnTV5EAe9rlwe1JhakdbiK42N916aNLtWqAhqi4pQEaSgImJF9jvyIKLGqAgVQQoqQkWQgIpQEaSgIlQECSpdkb+jIqiAMiry8MasPIi7q015EKkIcldWRYJbc9Ighq23GsGnP3vO7FqhIiiESxXpby5LtyVCRZDIqYrcW3pDPaEdFUEqKkJFkICKUBGkoCJUBAmoCBVBCipCRZAgS0UeXJ1pmU1rVMTOKfMnaiyqSL/31PfMrpWoIs++9Jdvml0re/1vf/rsH/9f/9nsWnlqfPw74+NjodlNFYatxngY/i9m18rh/oMfjz/9rf/d7MJ16sOsiEsVOQzW5Idzg35X/p2hxtSHWtHzkKgkZtdKVZ+LRBUZBL+VBjGqCM9FPEJFqAhSUBEqggRUhIogBRWhIkhARagIUlARKoIEVISKIEUZFdlemfu52bS2+8WvPjWb1qgIcldWRdSHWsEnb08O1t+cMLtWXK4In90aoaPB+JrZtBJV5OHT/+S7ZtdK9DDrWy//21+ZXSunvvn0h6f+eXPP7FrJ8hmtU2PhvzS7VqKKjH/jW39mduE6lyqiPsyK1Om5CCUZEZcqchSG0m2hIkhFRer1ihYlGQEqQkWQgIrU730RSlIyKkJFkICK8O46UrQX/uA1s2kly7vr6sdPIrur8/IgRm8emk0rYdCazPDu+lu8u+6R9sWGfLmB0iryYTUrcrjfkW4Lam5zYSK6gpQ15yoyWJcGcfgwa56KeCRjRW6bTWtUBLWlVqRz5cUps2mNihSHl4ALFlXkv/rh3r8zu1bC8afOm01rR0fay7FRRRrt3/2x2bUSVaTxX/9P0kvLR2OnPjx16p9LLy0PjsL18fFx6w9LouaoSP2fi1CSAlERKoIUVMSNV7QoSUGoCBVBijIqsr0yJw/V3uq8/NIy74sgd2W9L7J146w0iMGdZjSI0oHI+yIoREkVkQeRiqASqAgVQQqnKnL3unRbslbEbMIHLlWkd/8D+RqEVASpqAgVQQIqQkWQgopQESSgIlQEKTZ+/cyrZtOKUxXZaz0vV+Tg4b8xm/BBe6EhH4guVeRoZ/1js2mtv9+RbgtqbuPCM1IVXKrIQdCaUt8pH/S68iCixqgIFUEKuSKXT8sHCBVBbWWryLR8wJdSkfay/O+iIkhFRagIElARKoIUVISKIAEVoSJIUVJF3jeb1vbuND8ym9aoCHJXVkWCm+ekQdz5vCkPIhVBIcqoyNbKrDyIw+ci8gFPRZA7KkJFkIKKUBEkcKki/fayXISjnTX59lMRz7hUkYONZem2UBGkoiJUBCmoCBVBAipCRZCCilARJGgvTMgXunGqIsGafFsGB51pswnXtc6PNYYVmTS7VlyqSH+ndSYUPyx51OvKg4gaoyJUBAmoCBVBikwVuTYtX8eDiqCWslVkRj5dJxVBbVERKoIEVISKIAUVoSJIQEWoCFKUUZFw8VxjWBFpEIcVkQeRiiB3ZVVke2VWHsS9L+blh3NZKmI2rVERz1ARKoIEVISKIIVLFeltLskvClARJHKpImFrsRFsLEq3hYoglVsVWZZvCxVBIipCRZCCilARJKAiVAQpvK/I7rp2W8KwMQiC58wuXBcVJCqJ2bXiUkUOt1vybRlW5Euz6a1T5k8vPHUq/OiP/tXYvtm1Ej4VfsdsWokqMh6e+p7ZtRJVZOJf/NmbZtdK/9mnP3v2n/3JXbNrZfypp7TbMqzIeO8b/9LswnVUhIpk5U1JqAgVQYIsFVGfrEeoiJu8KEmWiowfja+ZTStUBLVFRajISTlfEipCRZCAilCRPDhdkjIqEr2z/uzOqe+aXSvRgFARjFyVK6J+BIWKjJazJalyRf7whTd/ZXatUBHkjopQkTw5WRIqQkWQgIpkqchDKpLAuZJQEb0ip3pP/Q9mF65zqSJRQaKSmF0rVKQYTpXEpYp889TTH43/0Z9ot4WKIAkVoSJFcaYkT50avO9zRVRhEEyOf+Phf2t24bphRaRz4EZcqoh6cofIUa8r3xZfOVGSYUXOm01rLlUkPDqSbss/VGTrj80uXEdFqEjRal8SKkJFkICKUJEy1Lok2Spy6jdm0woVQW1lqsjVaflE0VQEtS1JpooMTv2F2bRCRVBbVISKIEV7oSFfH7Bz+bR0yYFhReRB3Fudlwcxy5nh1Y+gRBUZDNYnzC5cV1ZFtlZm5UEcVkQbRCqCIlARKoIEVISKIAUVoSJIQEWoCFJQESqCBC5V5GBjWb4tVASp3KrIknxbqAgSUREqghTtiw35gHepIv2dlnRbwoPOVDg2Nm524brNhQnpAIk4VZFgTb4tw4rItwU1RkWoCBJQESqCFFSEiiABFaEiSEFF9IqYTfggW0Vm5AORiqC2MlXkyovSwUhFUFtUhIogRRkV2bpxVh7EYUXkA5GKIHdlVWR7ZU4exOBOUzoYqQgKQUWoCBJQESqCFFSEiiABFaEiSEFFqAgSUBEqghROVaS9LN8WKoJELlVk/+51+bZQEaRqLzTeMZvWXKpIb6f1stm00t/rvmo24YN7FyakU+REnKrIzpp8Wwa9rnxbUGP3FxryaXJcqshB0JJuS3+/I98W1BgVoSJIQUWoCBJQESqCFFSEiiABFaEiSKFWpLX4SmPjvZcmza4VKoLaylgR+czoVAS1VUpFbs6+bjat7a42PzOb1qgIcldWRYJbc9Ighq23GsEnb0uDSEVQiDIq8vDGrDyIu6vz8iBSEeSOilARpKAiVAQJqAgVQQoqQkWQgIpQEaSgIlQECZyqyL0l+bZQEfecMn/mZnx87Ntm00pUkX7vqe+ZXStRRZ596S/fNLtW9vrf+uzZ/+5f3zW7Vp4aH/+O2bQShq3GqaPB/2F2rRwedF479c1v/8DswnXqw6yISxU5DNbk2zLod+XfGWpMfahV5eci/c1lbRCHFQmDlnRbDvc78m1BjVERKoIUVISKIAEVoSJIQUWoCBJQESqCFFSEiiABFaEiSKFWJCpIVBKza2X75uxPzaa1LGdAoSLIXVkVUR9qRQWJSmJ2rVARJMn82a2jwfia2bQSVeTh0//ku2bXSvQw61sv/9tfmV0rp775jY/G/+j/3je7VrJ8RuupsYH0ebOoIqee/rb0eTPUGBWhIj7JVBIqQkWQgIpQEd/IJaEiVAQJqAgV8ZFUEipCRZCAilARX1mXZBCO3zGbVqpcEVXYaX1br0j3J1TEI+2LDflsHlWtiPrxk0iWivARFM9sLkxI54WKKqJ+RiuqiNm0luWTvupDrejzWdHzEbNrhYdZnqEiVAQpqAgVQQIqQkWQgopQESSgIlQEKagIFUECKkJFkEKtSOfKi9L1OCLbK3PvmE1rWa67TkWQu4wVkU+8sHXjrDSIwZ2mPIhUBIUoqSLyIGY5AwoVQe6oCBVBCipCRZCAilARpKAiVAQJqAgVQQoqQkWQgIpQEaSgIlQEKaIhyVIT1YOr05c6l09LA6kKbp6b2lqZlYdLNRzgSzufNwu9LQcby1O9zaXCb8tRsHapv9Mq9LaEB52po1638NsCYISIiY6YaIgJ4AFioiMmGmICeICY6IiJhpgAHti8+Affby9MLJrdwhATTWkx2Vk/fxi0XjO7hQj3t16IYhKGofQmLoAa2bjwzFR7oVH4nRYx0QQbi5O9zeVW2Fos9A74aHe9ebjdKvSjaWEQTA5j0iImgMOIiY6YaIgJ4AFioiMmGmICeICY6IiJhpgAHiAmOmKiISaAB4iJjphoiAngAWKiIyYaYgJ4gJjoiImGmAAeICY6YqIhJoAHyopJ5+rMX92/Mv0js1uIYUwmt1dmW+HiuULvtPa+mG8OY1LoHTAxAVArpT0zuTbd7FyeKfYOmJjIiAmAXBATHTHREBPAA8RER0w0xATwADHRERMNMQE8QEx0xERDTAAPEBMdMdEQE8ADxERHTDTEBPAAMdEREw0xATywufDNF6KYtM6PFTroxERTWkx21n4a/c/sFsLE5Hb0p/kRANcMn5lMthcmWsTEXnkxWbod/Wl+VIjoWUn07MTsFiJ6RvLVMxNiAriLmOjKiEn0jCR6ZkJMANQCMdEREw0xATxATHTERENMAA8QEx0x0RATwAPEREdMNMQE8AAx0RETDTEBPEBMdMREQ0wADxATHTHREBPAAy7FJIpIFJMoKuZHhYhCEgXF7BaCmAColdJicnnqJ52rMz83u4UgJjpiAiAXZcUkelYSPTsxu4UgJjpiAiAXxERHTDTEBPAAMdEREw0xATxATHTERENMAA8QEx0x0RATwAPEREdMNMQE8AAx0RETDTEBPPAPMWncjv40PyoEMdGUFpOg9drRzvp5s1sIE5Pb4f7WC+ZHAFwTPSOJnpkQE3suxaS/0zpzFKxdMruF+SomB50pswvANcREV0ZMItE14A82lgu9AyYmAHJBTHTEREdMAMcREx0x0RETwHHEREdMdMQEcBwx0RETHTEBHEdMdMRER0wAxxETHTHRERPAccRER0x0xARwnEsxiWytzN4exqTQO61hTM7src4XfgdMTADUBjHRERMdMQEcV15MTp95cHW68DstYqIhJgByQUx0xERHTADHERMdMdERE8BxxERHTHTEBHAcMdEREx0xARxHTHTEREdMAMcREx0x0RETwHH/EJPG7c2FbxZ6SVVioislJtut7x/trC2a3cIMet3FsN/5vtkF4CJzDfhC77SIia6MmBwEralhTG6b3cIMY3Kpv985Y3YBuIiYaIiJjpgAHiAmmtJi0l6+tH/3eqF3wMQEQG6IiYaY6IgJ4AFioiEmOmICeICYaIiJjpgAHiAmGmKiIyaAB4iJhpjoiAngAWKiISY6YgJ4wKWYbK/MXdq6cbbQO63gTnNqGJPC74CJCYBaISYaYqIjJoAHiImGmOiICeCBUmJy5cWpB1dnCr/TIiYaYgIgN8REQ0x0xATwADHREBMdMQE8QEw0xERHTAAPEBMNMdERE8ADxERDTHTEBPDAMCbvb/z6mVfNbiGIia6MmIR7recPd9Y+C8NWw/yoEIODh+8c9rqvm10ALmpfbFzaXJgo9E6LmOhKiUnQmjwM1lqFx6TfbR7ud94wuwBcREw0xERHTAAPEBNNaTHZXP6rg3vXf2R2C0FMAOSGmGjKikl/c7m5f2+p0DtgYgIgN8REQ0x0xATwADHREBMdMQE8QEw0xERHTAAPEBMNMdERE8ADxERDTHTEBPCASzEJbs01H96YLfROK/jk7cnd1flW2Hqr0DtgYgKgVoiJhpjoiAngAWKiISY6YgJ4oIyYbF4+/UIUk9biK4XeaRETDTEBkJsyYrLx3kuTw5i0iIk9YgKgVoiJhpjoiAngAWKiISY6YgJ4gJhoiImOmAAeICYaYqIjJoAH2guNdzYvThR6SVVioislJp3Wt7+6bO8wKuZHhTjc7/5k0H/4c7MLwEX3FxrNexcmCr3TIia6UmIyfEby1TOTwmPSeSN6dmJ2AbiImGiIiY6YAB4gJhr3YrL+JTEBcGLERFNWTPY3ln7Sby8X+j4DMQGQG2KiKS0mw2cl0bMTs1sIYgIgN8REQ0x0xATwADHREBMdMQE8QEw0xERHTAAPEBMNMdERE8ADLsUkCkkUFLNbiCgiUUyiqJgfFYKYAKgVYqIhJjpiAniAmGiIiY6YAB4gJhpioiMmgAfKiEkUkSgmUVTMjwpBTDTEBEBuiImGmOiICeABYqIhJjpiAniAmGiIiY6YAB4gJhpioiMmgAc2Fxo/aV+cKPRU58REV1ZMjoK1jw6C1pT5USEOD7o/GvQe/pXZBeCi6FlJ9OzE7BaCmOjKiEnkaHf946Jj0t/vnBn0upfCcGzc/AiAa4iJhpjofh+TkJgAriImGmKiIyaAB4iJhpjoiAngAWKiKS0md6+f6bWXL5ndwhATALkgJhpioiMmgAeIiYaY6IgJ4AFioiEmOmICeICYaIiJjpgAHnApJls3zp7ZXpkr/A54b3X+dnCnWegdMDEBUCvEREdMNMQE8AAx0RETDTEBPEBMdE7FZGeNmAA4OWKiIyYaYgJ4oIyYRIYxud258mKhd1rEREdMAOSCmOiIiYaYAB4gJjpioiEmgAeIiY6YaIgJ4IF7Fxo/ai9MFH5JVWKiKS8m63/TD1qvmt1CDHoPXz466H5ITACHbS5MnGlfbBR+p0VMNKXFZPd37/Z3WmfMbiHCg87UUa/7MTEBHEZMdMREQ0wADxATHTHREBPAA8RER0w0xATwADHRERMNMQE8QEx0ZcTkYGN5qre5dHu4WegdMDEBkAtioiMmGmICeICY6IiJhpgAHiAmOmKiISaAB1yKSXDz3NTWymx0B1yoYUwu7XzeLPQOuLSYBGvEBMDJERMdMdEQE8ADxERHTDTEBPAAMdEREw0xATxATHTERENMAA8QEx0x0RATwAPlxWT6Uufy6ULvtIiJjpgAyAUx0RETDTEBPEBMdGXGJAyJCYAaaP/1xMubFxsfmd3CEBNNaTHZ/d2/OdxpvW52CxHudZ4fxuTTwWAwYX4EwDUbF56Zai80Cr8DJiaa8mKy3jzcbr1hdgsRBsHkMCZfEhPAYcRER0w0xATwADHRERMNMQE8QEx0xERDTAAPEBMdMdEQE8ADxERXVkwONpc/Gqz/utA7YGICIBfERFdGTIKNxcne5gdfFh+T/zhPTACcGDHRERMNMQE8QEx0xERDTAAPOBaTye2V2Va4eK5hflSIvS/mm8OYFHoHTEwA1Aox0RETDTEBPEBMdMREQ0wADxATHTHREBPAA8RER0w0xATwADHRlRuTD4kJgOorMSbnO1dmXjO7hXAvJsvEBEA9lBaTa9PNzuWZYu+AiYmMmADIBTHRERMNMQE8MIzJZHthotU6P1boHTAx0ZQVkygk0ckeizw7cRiGja9iEgTPmR8BcA0x0RETDTEBPOBiTAa//mGhd8BuxiQkJgCyIyY6YqIhJoAHiImOmGiICeABYqIjJhpiAniAmOiIiYaYAB4gJroyYhJ2Fr/du7f0aXDvN4XeARMTALkgJrpSYtJabETPTIgJgFogJjpioiEmgAdcikn0ZcXtW3NfRlExPypEFJIoKGa3EMQEQK0QEx0x0RATwAPEREdMNMQE8AAx0RETDTEBPEBMdMREQ0wADxATHTHREBPAA8RER0w0xATwQFkxiUISBcXsFoKY6IgJgFwQEx0x0RATwANRRKKYRFExPyoEMdGUFZP+TuvMUbB2qciYRIYx+Xhw0Jk2uwBcQ0x0xERHTADHERMdMdERE8BxxERHTHTEBHAcMdEREx0xARxHTHTEREdMAMcREx0x0RETwHHEREdMdMQEcBwx0ZURk0hvc+njg3v/vtA7YGICIBfERFduTD4gJgCqz6WYRIYx+XgYkymzW4hhTM7src4P74DHCr0DJiYAaoOY6IiJjpgAjiMmOmKiIyaA41yLyRYxkRATALkgJjpioiMmgOOIiY6Y6IgJ4DhionMuJru/e5eYADgRYqIjJjpiAjiuvJicPvPg6vQls1sYYqIhJgBy015o3B7GpNA7YGKiKyMmB0Fr6mhn7eOiYzLodd/t73d+YHYBuIiYaIiJjpgAHiAmGmKi+8eYhGPF/s4AjBAx0RATHTEBPEBMNMRER0wADxATDTHRERPAA8REQ0x0xATwADHREBMdMQE8QEw0xERHTAAPOBeTD2YLvQMuLybL7+7fvX7G7BaCmADIjUsx2b517t2tG2cLvQMO7jSn9u40h3fAxMQWMQE8QEw0xERHTAAPEBMNMdERE8ADxERDTHTEBPAAMdEQEx0xATxATDS/j0mxd8DEBECt3P/rxsfExB4x0RETwAPERENMdMQE8EAZMbl/efrVztWZ94u+MyEmmtJjUvB/B8AItS82Lm0uTBR6p9W58uLUg6szt4mJvTJiEgatycNg7cvBYH3C/KgQg353/nC/8wYxARxGTDTEREdMAA8QEw0x0RETwAPERFNqTP7Tv/+B2S0EMQGQG2KiISY6YgJ4gJhoiImOmAAeICYaYqIjJoAHnIrJCjFREBMAuSEmGmKiIyaAB4iJpsSY/PnBxvJrRf7OiAmA3LgUk+A/nJt/eGP2DbNbiOCTtyd3V5tfDtZ/WegdcH9zaX7/3tLwDpiYAKgBYqIhJjpiAniAmGiIiY6YAB4gJpp/iMk8MRH8Y0zMLgAXlXw9k0JjsrVy7m+3b537vtktxN4Xze8Pn5n8beFvwN9b+tv+5vKfmN1ClHkKerMJwDV8ikvDR4J1PCMBHEZENEREx3skgMOIiIaI6IgI4DAioiEiOiICOKy9MLG4efEPCn0zmojoSonIVuuF6I31wiPS6/754UHnNSICOMilT2cREU2Zn87q73d+QEQABxERDRHRERHAYU5FhOuRSIgIgBMjIhoioiMigMOIiIaI6IgI4DAioiEiOiICOIyIaEqNyN3rhd4WIgLgxIiIhojoiAjgMCKiISI6IgI4zLGI/E335tlXzW4hdlZ/+fLenV99WOT1PiJEBEAtlByRQm3dnPs4+GB22uwWYufz5pm91flLxUdk6eODex8UeltKj0jBDyIAjAAR0RARHREBHNZeaNwmIvaIiI6IAA4jIhoioiMigMOIiIaI6IgI4DAioiEiOiICOIyIaIiIjogADiMiGiKiIyKAw5yKyC0ioiAiAE6kdX6ssXmx8ZFTEbl5rtDb4lJEejutl4+CtQ9LiMjf9Pcf/s9mF4Arooi0FyZaw4hMmh8VgojoyohIf6d15mj3d+8WHZGjXvfjwUGn0NsCYATKi8jMGw+uTTfNbmGIiIaIADgRIqIjIjoiAjiKiOiIiI6IAI4iIjoioiMigKOIiI6I6IgI4CgioiMiOiICOIqI6IiIjogAjiIiOiKiIyKAo4iIjojoiAjgKJciEi6ea2yvzH0Z/Ob/fM78qBDDiLyx98V84UEkIgAqj4joyohI2Fps9DaXvwzu/abQ2/JVRIK14bMqIgIgAyKiIyI6IgI4iojoiIiOiACOci4it4iIgogAOBEnI3LzXKG3hYjoiAjgKCKiIyI6IgI4iojoiIiOiACOIiI6IqIjIoCjiIiOiOiICOCoKB5RRKKYmB8VgohoyorI4fbaj49215tFRmT4/90YRuTLQRAUelsAjAAR0RERDREBHFZWRKKARCExu4UgIjoiAuBEiIiOiGiICOAwIqIjIhoiAjiMiOiIiIaIAA4jIjq3ItJ6g4gAyIyI6IiIhogADiMiOiKiISKAw4iIjohoiAjgMJciEsVje2W2Nfj1DyfMjwoRBSQKidktBBEBUAtEREdENEQEcBgR0ZURkWBjcTKKyGD9w0JvCxEBcCJEREdENEQEcBgR0RERDREBHEZEdEREQ0QAhxERHRHREBHAYURER0Q0RARwGBHRERENEQEcRkR0RERDRACHDSMy1V5o3Da7hSEimrIiMgzIfBQSs1uIMAgmv4rIYFDobQEwAkRER0Q0RARwGBHRuRWR/0hEAGRXWkSuTl/qXD59xuwWgojoiAiAE3ExItEp4c2PCkFENEQEcBgR0RERDREBHEZEdEREQ0QAhxERHRHREBHAYURER0Q0RARwGBHRlReRD4gIgGpzLCJTWyuzhd+WvdX5S8OIFHtbHkXk10QEQHURER0R0RARwGFEREdENEQEcBgR0ZURkYON5ane5tLtMBwr7Oy6ESIC4ESIiI6IaIgI4DAioiMiGiICOIyI6IiIhogADiMiOiKiISKAw4iIzq2IrDeJCIDMiIiOiGiICOCwzYWJM+2LjUtmtzBERFNaRIK1d/s7rUJvS3jQmRpG5OMwDAu9LQBGgIjoiIiGiAAOIyI6IqIhIoDDiIiOiGiICOCw8iIyc7tz5cUps1sIIqIjIgBOhIjoiIiGiAAOIyK6MiMy3CQiAKqLiOiIiIaIAA4jIjoioiEigMOIiI6IaIgI4DCXIrJ14+yZ7ZW5wm/LMCK3gzvNQm8LEQFQC0RER0Q0RARwGBHRERENEQEcRkR0RERDRACHERFdGRHZv3v9TK+9XPhtOdr9HREBkB0R0RERDREBHEZEdEREQ0QAhxERHRHREBHAYURER0Q0RARwGBHRERENEQEcdu/CxBv3FxpNs1sYIqIpLSI7ax8fBK1Cb0t/v3Nm0OteIiKAg4iIjohoiAjgMCKiIyIaIgI4jIjoiIiGiAAOIyI6IqIhIoDDyohIa/GVxjAirY33Xpo0PyoEEdEREQAnQkR0RERDRACHEREdEdEQEcBhRERHRDREBHAYEdEREQ0RARzmUkQe3ph9I7g1V+htCVtvNXZX51vBJ28XeltKi8juOhEBkB0R0RARHREBHEZENERER0QAhxERDRHRERHAYUREQ0R0RARwGBHRlBaRe0tv9DeXC70tESIC4ESIiIaI6IgI4DAioiEiOiICOIyIaIiIjogADiMiGiKiIyKAw9oXJ36+udD4idktBBHRlRGRMGw1DnfXPw33Ws+bHxXisNd9fXDw8J0wHCMigGuiZyHRsxGzWwgioistIsH6l2HQKvS2HO533hj0u4U/qwIwAkREQ0R0RARwGBHREBEdEQEcRkQ0RERHRACHERENEdEREcBhZUQkikcUkSgm5keFICIaIgLgxIiIhojoiAjgMCKiISI6IgI4jIhoiIiOiAAOcyki2zdnfxr9z+wWIorH3ur8bSJij4gADnMpItGzkOjZiNktRBSP6JlI9IzE/KgQRARALRARDRHRERHAYUREQ0R0RARwGBHREBEdEQEcRkQ0RERHRACHERFNWRGJAhKFxOwWgogAODEioiEiOiICOIyIaIiIjogADiMiGvcistYiIgAyu//XE+fbC3/wmtktBBHRlRKRYTyOdtZuFx2Ro4POT6P/mV0ALmlfbFzaXJg4Y3YLQUR0ZUXkq2ciw2ck5keFiJ6FRM9GzC4AlxARDRHRERHAYUREQ0R0RARwGBHREBEdEQEcRkQ0RERHRACHERENEdEREcBhZUSkc+XFqWFEbpvdwhARDREBcGJERENEdEQEcBgR0RARHREBHOZSRLZX5t7Zujn7utktxN5nzed3V5ufERF7RARwmGMRubR142yhtyW405zaW50v/LYQEQC1QEQ0RERHRACHERENEdEREcBhRERDRHREBHAYEdEQER0RARxGRDREREdEAIcREU1ZEem1ly/t371e6G0hIgBOjIhoiIiOiAAOIyIaIqIjIoDD2guN9zd+/cyrZrcQRERXSkT2Ws8f7qx9VnhEDh6+c9jrFnomAQAjMozI7Y0Lz0yZ3UIQEV0ZETkIWlNHO2uF35ZBr3upv98p9LYAGBEioiEiOiICOIyIaIiIjogADiMiGiKiIyKAw4iIhojoiAjgMCKiISI6IgI4jIhoiIiOiAAOKyUil0+feXB1+pLZLQwR0RARACdGRDREREdEAIcREQ0R0RERwGEuRWRrZfZ2cPNcobdl5/PmmWFECr8tRARALRARDRHRERHAYUREQ0R0RARwGBHREBEdEQEcRkQ0RERHRACHERENEdEREcBhRERDRHREBHAYEdGUFpHNpdsHG8uF3hYiAuDEiIiGiOiICOAwIqIhIjoiAjiqdX6s0V6YaA0jMml+VAgioisjIv2d1pmjYK3w23LU694ODzqF3hYAI0BEdERER0QARxERHRHRERHAUURER0R0RARwFBHREREdEQEcRUR0RERHRABHEREdEdEREcBRRERHRHREBHBUeRGZeePBtemm2S0MEdEQEQAnQkR0RERHRABHuRSRcPFcY3tltjWMSKG3ZRiRN/a+mC88iEQEQOURER0R0RERwFFEREdEdEQEcBQR0RERHREBHEVEdERER0QARxERHRHRERHAUURER0R0RARwFBHREREdEQEcRUR0ZUQkbC02epvLrWBjsdDbQkQAnAgR0RERHREBHBXFI4pIFBPzo0IQEU1ZETncbr1xtLte7G0Jw8YwIq0wCAq9LQBGgIjoiIiGiAAOIyI6IqIhIoDDiIiOiGiICOAwIqIjIhoiAjiMiOiIiIaIAA4jIjoioiEigMOIiI6IaIgI4DAioiMiGiICOKysiEQBiUJidgtBRHREBMCJuBSRKB5RRKKYmB8VIgpIFBKzWwgiAqAWiIiOiGiICOAwIqIjIhoiAjiMiOiIiIaIAA4jIjoioiEigMOIiI6IaIgI4DAioiMiGiICOIyI6IiIhogADiMiOiKiISKAw4iIroyIRPGIIhLFxPyoEEQEwIkMIzLVXmjcNruFISKasiISBSQKidktRBSPryIyjIn5EQBXEBEdEdEQEcBhRERHRDREBHAYEdEREQ0RARxGRHRERENEAIcRER0R0RARwGFEREdENEQEcBgR0RERDREBHEZEdEREQ0QAhxERHRHREBHAYaVF5Or0pc7l02fMbiGGEZnaWpkt/Lbsrc5fGkak2NtCRADUARHRERENEQEcRkR0RERDRACHEREdEdEQEcBhRERHRDREBHAYEdEREQ0RARxGRHRERENEAIcRER0R0RARwGFEREdENEQEcBgR0RERDREBXDY29v8DqIh/a45PMeQAAAAASUVORK5CYII="/>
          <p:cNvSpPr/>
          <p:nvPr/>
        </p:nvSpPr>
        <p:spPr>
          <a:xfrm>
            <a:off x="7071360" y="3870960"/>
            <a:ext cx="487680" cy="487680"/>
          </a:xfrm>
          <a:prstGeom prst="rect">
            <a:avLst/>
          </a:prstGeom>
          <a:noFill/>
          <a:ln>
            <a:noFill/>
          </a:ln>
        </p:spPr>
        <p:txBody>
          <a:bodyPr spcFirstLastPara="1" wrap="square" lIns="146300" tIns="73150" rIns="146300" bIns="73150" anchor="t" anchorCtr="0">
            <a:noAutofit/>
          </a:bodyPr>
          <a:lstStyle/>
          <a:p>
            <a:pPr marL="0" marR="0" lvl="0" indent="0" algn="l" rtl="0">
              <a:spcBef>
                <a:spcPts val="0"/>
              </a:spcBef>
              <a:spcAft>
                <a:spcPts val="0"/>
              </a:spcAft>
              <a:buNone/>
            </a:pPr>
            <a:endParaRPr sz="4608">
              <a:solidFill>
                <a:schemeClr val="dk1"/>
              </a:solidFill>
              <a:latin typeface="Calibri"/>
              <a:ea typeface="Calibri"/>
              <a:cs typeface="Calibri"/>
              <a:sym typeface="Calibri"/>
            </a:endParaRPr>
          </a:p>
        </p:txBody>
      </p:sp>
      <p:sp>
        <p:nvSpPr>
          <p:cNvPr id="201" name="Google Shape;201;p7"/>
          <p:cNvSpPr txBox="1"/>
          <p:nvPr/>
        </p:nvSpPr>
        <p:spPr>
          <a:xfrm>
            <a:off x="2621280" y="7331148"/>
            <a:ext cx="9875520" cy="777240"/>
          </a:xfrm>
          <a:prstGeom prst="rect">
            <a:avLst/>
          </a:prstGeom>
          <a:noFill/>
          <a:ln>
            <a:noFill/>
          </a:ln>
        </p:spPr>
        <p:txBody>
          <a:bodyPr spcFirstLastPara="1" wrap="square" lIns="109725" tIns="54850" rIns="109725" bIns="54850" anchor="ctr" anchorCtr="0">
            <a:normAutofit/>
          </a:bodyPr>
          <a:lstStyle/>
          <a:p>
            <a:pPr marL="0" marR="0" lvl="0" indent="0" algn="l" rtl="0">
              <a:lnSpc>
                <a:spcPct val="90000"/>
              </a:lnSpc>
              <a:spcBef>
                <a:spcPts val="0"/>
              </a:spcBef>
              <a:spcAft>
                <a:spcPts val="0"/>
              </a:spcAft>
              <a:buClr>
                <a:schemeClr val="lt1"/>
              </a:buClr>
              <a:buSzPts val="2855"/>
              <a:buFont typeface="Helvetica Neue"/>
              <a:buNone/>
            </a:pPr>
            <a:r>
              <a:rPr lang="en-US" sz="2855" b="1" dirty="0">
                <a:solidFill>
                  <a:schemeClr val="lt1"/>
                </a:solidFill>
                <a:latin typeface="Helvetica Neue"/>
                <a:ea typeface="Helvetica Neue"/>
                <a:cs typeface="Helvetica Neue"/>
                <a:sym typeface="Helvetica Neue"/>
              </a:rPr>
              <a:t>Bottlenose Dolphins - Communities</a:t>
            </a:r>
            <a:endParaRPr dirty="0"/>
          </a:p>
        </p:txBody>
      </p:sp>
      <p:pic>
        <p:nvPicPr>
          <p:cNvPr id="202" name="Google Shape;202;p7"/>
          <p:cNvPicPr preferRelativeResize="0"/>
          <p:nvPr/>
        </p:nvPicPr>
        <p:blipFill rotWithShape="1">
          <a:blip r:embed="rId3">
            <a:alphaModFix/>
          </a:blip>
          <a:srcRect/>
          <a:stretch/>
        </p:blipFill>
        <p:spPr>
          <a:xfrm>
            <a:off x="4152276" y="267988"/>
            <a:ext cx="9832339" cy="6524046"/>
          </a:xfrm>
          <a:prstGeom prst="rect">
            <a:avLst/>
          </a:prstGeom>
          <a:noFill/>
          <a:ln>
            <a:noFill/>
          </a:ln>
        </p:spPr>
      </p:pic>
      <p:pic>
        <p:nvPicPr>
          <p:cNvPr id="203" name="Google Shape;203;p7"/>
          <p:cNvPicPr preferRelativeResize="0"/>
          <p:nvPr/>
        </p:nvPicPr>
        <p:blipFill rotWithShape="1">
          <a:blip r:embed="rId4">
            <a:alphaModFix/>
          </a:blip>
          <a:srcRect/>
          <a:stretch/>
        </p:blipFill>
        <p:spPr>
          <a:xfrm flipH="1">
            <a:off x="397298" y="4357806"/>
            <a:ext cx="4208955" cy="2510430"/>
          </a:xfrm>
          <a:prstGeom prst="rect">
            <a:avLst/>
          </a:prstGeom>
          <a:noFill/>
          <a:ln>
            <a:noFill/>
          </a:ln>
        </p:spPr>
      </p:pic>
      <p:sp>
        <p:nvSpPr>
          <p:cNvPr id="204" name="Google Shape;204;p7"/>
          <p:cNvSpPr/>
          <p:nvPr/>
        </p:nvSpPr>
        <p:spPr>
          <a:xfrm>
            <a:off x="2501775" y="1024662"/>
            <a:ext cx="1963399" cy="639245"/>
          </a:xfrm>
          <a:prstGeom prst="wedgeRoundRectCallout">
            <a:avLst>
              <a:gd name="adj1" fmla="val 43044"/>
              <a:gd name="adj2" fmla="val 162922"/>
              <a:gd name="adj3" fmla="val 16667"/>
            </a:avLst>
          </a:prstGeom>
          <a:solidFill>
            <a:schemeClr val="accent3"/>
          </a:solidFill>
          <a:ln w="25400" cap="flat" cmpd="sng">
            <a:solidFill>
              <a:srgbClr val="4271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Helvetica Neue"/>
                <a:ea typeface="Helvetica Neue"/>
                <a:cs typeface="Helvetica Neue"/>
                <a:sym typeface="Helvetica Neue"/>
              </a:rPr>
              <a:t>GROUP A</a:t>
            </a:r>
            <a:endParaRPr sz="2800">
              <a:solidFill>
                <a:schemeClr val="lt1"/>
              </a:solidFill>
              <a:latin typeface="Helvetica Neue"/>
              <a:ea typeface="Helvetica Neue"/>
              <a:cs typeface="Helvetica Neue"/>
              <a:sym typeface="Helvetica Neue"/>
            </a:endParaRPr>
          </a:p>
        </p:txBody>
      </p:sp>
      <p:sp>
        <p:nvSpPr>
          <p:cNvPr id="205" name="Google Shape;205;p7"/>
          <p:cNvSpPr/>
          <p:nvPr/>
        </p:nvSpPr>
        <p:spPr>
          <a:xfrm>
            <a:off x="9068445" y="5612151"/>
            <a:ext cx="1935916" cy="622053"/>
          </a:xfrm>
          <a:prstGeom prst="wedgeRoundRectCallout">
            <a:avLst>
              <a:gd name="adj1" fmla="val 63463"/>
              <a:gd name="adj2" fmla="val -41744"/>
              <a:gd name="adj3" fmla="val 16667"/>
            </a:avLst>
          </a:prstGeom>
          <a:solidFill>
            <a:srgbClr val="F24032"/>
          </a:solidFill>
          <a:ln w="38100" cap="flat" cmpd="sng">
            <a:solidFill>
              <a:srgbClr val="AF50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Helvetica Neue"/>
                <a:ea typeface="Helvetica Neue"/>
                <a:cs typeface="Helvetica Neue"/>
                <a:sym typeface="Helvetica Neue"/>
              </a:rPr>
              <a:t>GROUP B</a:t>
            </a:r>
            <a:endParaRPr sz="2800" b="1">
              <a:solidFill>
                <a:schemeClr val="lt1"/>
              </a:solidFill>
              <a:latin typeface="Helvetica Neue"/>
              <a:ea typeface="Helvetica Neue"/>
              <a:cs typeface="Helvetica Neue"/>
              <a:sym typeface="Helvetica Neue"/>
            </a:endParaRPr>
          </a:p>
        </p:txBody>
      </p:sp>
      <p:sp>
        <p:nvSpPr>
          <p:cNvPr id="206" name="Google Shape;206;p7"/>
          <p:cNvSpPr/>
          <p:nvPr/>
        </p:nvSpPr>
        <p:spPr>
          <a:xfrm>
            <a:off x="11734799" y="720027"/>
            <a:ext cx="2123607" cy="589741"/>
          </a:xfrm>
          <a:prstGeom prst="wedgeRoundRectCallout">
            <a:avLst>
              <a:gd name="adj1" fmla="val -15552"/>
              <a:gd name="adj2" fmla="val 206372"/>
              <a:gd name="adj3" fmla="val 16667"/>
            </a:avLst>
          </a:prstGeom>
          <a:solidFill>
            <a:srgbClr val="92D050"/>
          </a:solidFill>
          <a:ln w="381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Helvetica Neue"/>
                <a:ea typeface="Helvetica Neue"/>
                <a:cs typeface="Helvetica Neue"/>
                <a:sym typeface="Helvetica Neue"/>
              </a:rPr>
              <a:t>GROUP C</a:t>
            </a:r>
            <a:endParaRPr sz="2800" b="1">
              <a:solidFill>
                <a:schemeClr val="lt1"/>
              </a:solidFill>
              <a:latin typeface="Helvetica Neue"/>
              <a:ea typeface="Helvetica Neue"/>
              <a:cs typeface="Helvetica Neue"/>
              <a:sym typeface="Helvetica Neue"/>
            </a:endParaRPr>
          </a:p>
        </p:txBody>
      </p:sp>
      <p:sp>
        <p:nvSpPr>
          <p:cNvPr id="207" name="Google Shape;207;p7"/>
          <p:cNvSpPr/>
          <p:nvPr/>
        </p:nvSpPr>
        <p:spPr>
          <a:xfrm>
            <a:off x="5388349" y="5650919"/>
            <a:ext cx="2170691" cy="801438"/>
          </a:xfrm>
          <a:prstGeom prst="wedgeRoundRectCallout">
            <a:avLst>
              <a:gd name="adj1" fmla="val -2924"/>
              <a:gd name="adj2" fmla="val -155048"/>
              <a:gd name="adj3" fmla="val 16667"/>
            </a:avLst>
          </a:prstGeom>
          <a:solidFill>
            <a:schemeClr val="accent6"/>
          </a:solidFill>
          <a:ln w="25400" cap="flat" cmpd="sng">
            <a:solidFill>
              <a:srgbClr val="676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Helvetica Neue"/>
                <a:ea typeface="Helvetica Neue"/>
                <a:cs typeface="Helvetica Neue"/>
                <a:sym typeface="Helvetica Neue"/>
              </a:rPr>
              <a:t>Not Included in Study</a:t>
            </a:r>
            <a:endParaRPr sz="2400">
              <a:solidFill>
                <a:schemeClr val="lt1"/>
              </a:solidFill>
              <a:latin typeface="Helvetica Neue"/>
              <a:ea typeface="Helvetica Neue"/>
              <a:cs typeface="Helvetica Neue"/>
              <a:sym typeface="Helvetica Neue"/>
            </a:endParaRPr>
          </a:p>
        </p:txBody>
      </p:sp>
      <p:cxnSp>
        <p:nvCxnSpPr>
          <p:cNvPr id="208" name="Google Shape;208;p7"/>
          <p:cNvCxnSpPr/>
          <p:nvPr/>
        </p:nvCxnSpPr>
        <p:spPr>
          <a:xfrm flipH="1">
            <a:off x="9534222" y="1344284"/>
            <a:ext cx="1523029" cy="3830522"/>
          </a:xfrm>
          <a:prstGeom prst="straightConnector1">
            <a:avLst/>
          </a:prstGeom>
          <a:noFill/>
          <a:ln w="76200" cap="flat" cmpd="sng">
            <a:solidFill>
              <a:srgbClr val="00A2B8"/>
            </a:solidFill>
            <a:prstDash val="dash"/>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8"/>
          <p:cNvSpPr txBox="1"/>
          <p:nvPr/>
        </p:nvSpPr>
        <p:spPr>
          <a:xfrm>
            <a:off x="2621280" y="7331148"/>
            <a:ext cx="9875520" cy="777240"/>
          </a:xfrm>
          <a:prstGeom prst="rect">
            <a:avLst/>
          </a:prstGeom>
          <a:noFill/>
          <a:ln>
            <a:noFill/>
          </a:ln>
        </p:spPr>
        <p:txBody>
          <a:bodyPr spcFirstLastPara="1" wrap="square" lIns="109725" tIns="54850" rIns="109725" bIns="54850" anchor="ctr" anchorCtr="0">
            <a:normAutofit/>
          </a:bodyPr>
          <a:lstStyle/>
          <a:p>
            <a:pPr marL="0" marR="0" lvl="0" indent="0" algn="l" rtl="0">
              <a:spcBef>
                <a:spcPts val="0"/>
              </a:spcBef>
              <a:spcAft>
                <a:spcPts val="0"/>
              </a:spcAft>
              <a:buClr>
                <a:schemeClr val="lt1"/>
              </a:buClr>
              <a:buSzPts val="3359"/>
              <a:buFont typeface="Helvetica Neue"/>
              <a:buNone/>
            </a:pPr>
            <a:r>
              <a:rPr lang="en-US" sz="3359" b="1" dirty="0">
                <a:solidFill>
                  <a:schemeClr val="lt1"/>
                </a:solidFill>
                <a:latin typeface="Helvetica Neue"/>
                <a:ea typeface="Helvetica Neue"/>
                <a:cs typeface="Helvetica Neue"/>
                <a:sym typeface="Helvetica Neue"/>
              </a:rPr>
              <a:t>World Trade Networks – Dynamic networks</a:t>
            </a:r>
            <a:endParaRPr dirty="0"/>
          </a:p>
        </p:txBody>
      </p:sp>
      <p:pic>
        <p:nvPicPr>
          <p:cNvPr id="215" name="Google Shape;215;p8" descr="A close up of a map&#10;&#10;Description automatically generated"/>
          <p:cNvPicPr preferRelativeResize="0"/>
          <p:nvPr/>
        </p:nvPicPr>
        <p:blipFill rotWithShape="1">
          <a:blip r:embed="rId3">
            <a:alphaModFix/>
          </a:blip>
          <a:srcRect t="6461"/>
          <a:stretch/>
        </p:blipFill>
        <p:spPr>
          <a:xfrm>
            <a:off x="205961" y="1306939"/>
            <a:ext cx="14195836" cy="4287030"/>
          </a:xfrm>
          <a:prstGeom prst="rect">
            <a:avLst/>
          </a:prstGeom>
          <a:noFill/>
          <a:ln>
            <a:noFill/>
          </a:ln>
        </p:spPr>
      </p:pic>
      <p:sp>
        <p:nvSpPr>
          <p:cNvPr id="216" name="Google Shape;216;p8"/>
          <p:cNvSpPr/>
          <p:nvPr/>
        </p:nvSpPr>
        <p:spPr>
          <a:xfrm>
            <a:off x="228602" y="607013"/>
            <a:ext cx="4666127" cy="527804"/>
          </a:xfrm>
          <a:prstGeom prst="roundRect">
            <a:avLst>
              <a:gd name="adj" fmla="val 16667"/>
            </a:avLst>
          </a:prstGeom>
          <a:solidFill>
            <a:schemeClr val="accent2"/>
          </a:solidFill>
          <a:ln w="38100" cap="flat" cmpd="sng">
            <a:solidFill>
              <a:srgbClr val="AF502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a:solidFill>
                  <a:schemeClr val="lt1"/>
                </a:solidFill>
                <a:latin typeface="Helvetica Neue"/>
                <a:ea typeface="Helvetica Neue"/>
                <a:cs typeface="Helvetica Neue"/>
                <a:sym typeface="Helvetica Neue"/>
              </a:rPr>
              <a:t>1995</a:t>
            </a:r>
            <a:endParaRPr/>
          </a:p>
        </p:txBody>
      </p:sp>
      <p:sp>
        <p:nvSpPr>
          <p:cNvPr id="217" name="Google Shape;217;p8"/>
          <p:cNvSpPr/>
          <p:nvPr/>
        </p:nvSpPr>
        <p:spPr>
          <a:xfrm>
            <a:off x="4991548" y="617762"/>
            <a:ext cx="4608307" cy="527804"/>
          </a:xfrm>
          <a:prstGeom prst="roundRect">
            <a:avLst>
              <a:gd name="adj" fmla="val 16667"/>
            </a:avLst>
          </a:prstGeom>
          <a:solidFill>
            <a:schemeClr val="accent2"/>
          </a:solidFill>
          <a:ln w="38100" cap="flat" cmpd="sng">
            <a:solidFill>
              <a:srgbClr val="AF502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a:solidFill>
                  <a:schemeClr val="lt1"/>
                </a:solidFill>
                <a:latin typeface="Helvetica Neue"/>
                <a:ea typeface="Helvetica Neue"/>
                <a:cs typeface="Helvetica Neue"/>
                <a:sym typeface="Helvetica Neue"/>
              </a:rPr>
              <a:t>2002</a:t>
            </a:r>
            <a:endParaRPr/>
          </a:p>
        </p:txBody>
      </p:sp>
      <p:sp>
        <p:nvSpPr>
          <p:cNvPr id="218" name="Google Shape;218;p8"/>
          <p:cNvSpPr/>
          <p:nvPr/>
        </p:nvSpPr>
        <p:spPr>
          <a:xfrm>
            <a:off x="9696674" y="607013"/>
            <a:ext cx="4608307" cy="527804"/>
          </a:xfrm>
          <a:prstGeom prst="roundRect">
            <a:avLst>
              <a:gd name="adj" fmla="val 16667"/>
            </a:avLst>
          </a:prstGeom>
          <a:solidFill>
            <a:schemeClr val="accent2"/>
          </a:solidFill>
          <a:ln w="38100" cap="flat" cmpd="sng">
            <a:solidFill>
              <a:srgbClr val="AF502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a:solidFill>
                  <a:schemeClr val="lt1"/>
                </a:solidFill>
                <a:latin typeface="Helvetica Neue"/>
                <a:ea typeface="Helvetica Neue"/>
                <a:cs typeface="Helvetica Neue"/>
                <a:sym typeface="Helvetica Neue"/>
              </a:rPr>
              <a:t>2011</a:t>
            </a:r>
            <a:endParaRPr/>
          </a:p>
        </p:txBody>
      </p:sp>
      <p:sp>
        <p:nvSpPr>
          <p:cNvPr id="219" name="Google Shape;219;p8"/>
          <p:cNvSpPr/>
          <p:nvPr/>
        </p:nvSpPr>
        <p:spPr>
          <a:xfrm>
            <a:off x="1475813" y="6020892"/>
            <a:ext cx="11639775" cy="611989"/>
          </a:xfrm>
          <a:prstGeom prst="wedgeRoundRectCallout">
            <a:avLst>
              <a:gd name="adj1" fmla="val 19813"/>
              <a:gd name="adj2" fmla="val -45537"/>
              <a:gd name="adj3" fmla="val 16667"/>
            </a:avLst>
          </a:prstGeom>
          <a:solidFill>
            <a:schemeClr val="accent3"/>
          </a:solidFill>
          <a:ln w="38100" cap="flat" cmpd="sng">
            <a:solidFill>
              <a:srgbClr val="4271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Helvetica Neue"/>
                <a:ea typeface="Helvetica Neue"/>
                <a:cs typeface="Helvetica Neue"/>
                <a:sym typeface="Helvetica Neue"/>
              </a:rPr>
              <a:t>Dynamic Network – </a:t>
            </a:r>
            <a:r>
              <a:rPr lang="en-US" sz="3200" b="1" i="1">
                <a:solidFill>
                  <a:schemeClr val="lt1"/>
                </a:solidFill>
                <a:latin typeface="Helvetica Neue"/>
                <a:ea typeface="Helvetica Neue"/>
                <a:cs typeface="Helvetica Neue"/>
                <a:sym typeface="Helvetica Neue"/>
              </a:rPr>
              <a:t>a network that changes overtime</a:t>
            </a:r>
            <a:endParaRPr sz="3200" i="1">
              <a:solidFill>
                <a:schemeClr val="lt1"/>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
                                        <p:tgtEl>
                                          <p:spTgt spid="2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7"/>
                                        </p:tgtEl>
                                        <p:attrNameLst>
                                          <p:attrName>style.visibility</p:attrName>
                                        </p:attrNameLst>
                                      </p:cBhvr>
                                      <p:to>
                                        <p:strVal val="visible"/>
                                      </p:to>
                                    </p:set>
                                    <p:animEffect transition="in" filter="fade">
                                      <p:cBhvr>
                                        <p:cTn id="11" dur="500"/>
                                        <p:tgtEl>
                                          <p:spTgt spid="2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fade">
                                      <p:cBhvr>
                                        <p:cTn id="15" dur="500"/>
                                        <p:tgtEl>
                                          <p:spTgt spid="2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9"/>
                                        </p:tgtEl>
                                        <p:attrNameLst>
                                          <p:attrName>style.visibility</p:attrName>
                                        </p:attrNameLst>
                                      </p:cBhvr>
                                      <p:to>
                                        <p:strVal val="visible"/>
                                      </p:to>
                                    </p:set>
                                    <p:animEffect transition="in" filter="fade">
                                      <p:cBhvr>
                                        <p:cTn id="20"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9"/>
          <p:cNvSpPr/>
          <p:nvPr/>
        </p:nvSpPr>
        <p:spPr>
          <a:xfrm>
            <a:off x="7121301" y="3626830"/>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226" name="Google Shape;226;p9"/>
          <p:cNvSpPr/>
          <p:nvPr/>
        </p:nvSpPr>
        <p:spPr>
          <a:xfrm>
            <a:off x="7121301" y="3626830"/>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227" name="Google Shape;227;p9" descr="data:image/png;base64,%20iVBORw0KGgoAAAANSUhEUgAAAZIAAAPbCAYAAAEBTT3hAAAAAXNSR0IArs4c6QAAAARnQU1BAACxjwv8YQUAAAAJcEhZcwAADsMAAA7DAcdvqGQAAEvJSURBVHhe7d1vbBz3ned5Uo4zTY/3kgXubukHt/E8WMCZO8AkBeOc2zs488yHO2CUuzzI4UTK+8zPYs+DRR4c4BwQIICRsPNo/ehGmNkHg0gcax/4xvoDDDcibUvUwgIOHtuiB+6Q2cWKYkvdIov/usmu6/L8RpEFVtXvU6yqrvr93i8gUBUBxWr+6tvv/ls11l5o3B47gaOdtRP9/dJs3Th7xmyOBXeaU2az2toXG5fMZiaHwVrLbFYbq1NlD2/MvmE2x4JP3p40m9V2f6HRNJuZsDpF8mZ1gltzj25o2HqrYTarjdWpsnsXJh4NfBa1ecy2vTJ33myyOpUzXJ0TPfwZic2FiUcPNLM4CtbqcaNZnSrbWpmtx5A/jtWpso0Lz8hPm8PW4qOoHu2un+gxX2m2V2br8eDycaxOlQ1XR37aHGwsPvo7h9utEz3mKw2rU2W1XJ3W+TH5idnjq9PfaZ3oUUVpvFmdg43lR62qzerU8jEbq+Oa/bvXH63IQdCqxxtZtXytIAtWp8oeX50waMmP+UbCn9W5t/ToUXRtVufx93dshWE4bjbr42urE7bkRxWlaS2+8ugf583q9DeXf/82Y11W5/HPFdhidYq08d5Lj+52vVydSnt8dR7/PJutWq5Or71cj4c/nSsvPnq4z+pUjZ+rs7n0sdmstsdXJ7h5Tn7azOoUqXP59KN5ybI6g8FgwmzWR11XR37aXIXVeTS83WvT75pNa48P/1Gv+6XZrK6dz5uPVuzxF9sr68HVmRPNwnBVqj9LtVuVrg+rEqz+Ytpsfu3l28o66aoMel35HrB09VuVazMn6kI9VuXTnz1nNr/2cm1lsSpVNKz9iT6GMuh3q/96GqtSRYP1Nx89F6nFy7InXZWjg85PzWZ1DT6s36qc6MNAh/ud6t8hDD162suqVMijVend/6D6D08eXJ0+0Sv4/f1O9R/+D/1+VerwloUvq/JIv71c/RcjWJUqenBt+kTxGxx0Hr2YUQu1W5Vw8Zz8mZfarUpvc7n639448aoEwaOnzbVQi1XpXJ559Mg201t4rEoBTroqYRDIf2ekarIqJ327e71eH0ao46pk+IhI7VZlqfrfNzvpqoSPPW2uhXqsygk/ilg7rEoV1eJ1MFalik76NZHaqcX7K16vSmW/VnXSryPWDqtSRbX4cjWrUnVenIygdqvy+CPjWlzcwIuLgtRvVXy43ETtLmbAqlSRFxcwYFWq6PFHxrW4aIEXFyxgVaqods9XWJUq8uLCBLU7hSqrUkVeXIiAVami2p1APcuFBx5flVpceMCLVand5SBYlSqq3ap4cYGB4ap8ZDbrwYtV8eKSD4+vSi0uKODFqtTuMg9+vG/PqlRQ7T5NkeWTR7U7Aa0Xnwer96q4+tnJ2q1K7T7RmuXT37Velcry7oIatfv+SpZvFbEqRfDuEg21W5VM3yGu3arU4cT/J/5mN6tSgJOfBaEGF8p4/KQAvc3l2BM4nzJ/Vtbu580/NZtj4WDsfzOb1fQgw2nlH1+pyp/sv1aXX8iyGo+r/GrU6gT/zl8Io16r4fpJ/VmNKqnVifxPerr4yp/En9Wokscvp8BqjFqtLm4xXI0TfYyj8ifrr9VFLZxfjaHfv6hQ9csmnHg1et3XzWZl1Wk1PDopf+XfMvBqNSp/Iv6TrkatTsJf/dXw6ZIIlT9tNatRJY+fbN/5C1PUajUC1y9I4f5q1Onk+jVYDY8udcBqVEnlT6R/0g+L1UqtVsP5k+dX/pURVqNKvDpZPqtRJZX/OhGrUSVenRSf1aiSWnxJ+B85/2V6VmNUTvqG/+OyPBar3XXjy5LnwmT5EFAdPlczEixMRWVZmLjTmbMwORoujPxKOwtTAhamovJcmCyfjq/8B85HhYWpqCwLE3fdHxYmRyxMRbEwFZXrwmT4Eu+g13X71casWJiKGi6M/Mw/7rKlLEyOWJiKGvXCHPW6ub2I6pQ8FybLuYZYmBgsTEVl+SLg42fkehwLkyMWpqIqsDDy8ygv5Lkwj18fzBYLEyPTwqzOH3sqDBYmR49/09nWcGKOfbGShckRCzNicdfJG/3CPDzRWRtrr4yFefxCuraGE8PCmM2vybIwe1/MH/t3WJgM4hbm8ZMH2GJhcsTCVFTcBaUrsDDVPo9V0cpYmCxYmDwXZnVefrXg8QtaPI6FiV2Y358dxRYLk6Phwhz7ym9pCxNznafKn9a/aCxMRbEwFZXzwsjvOrIwMWIX5rETDtliYXK0uTBx7GSUtTBx57Yb9LvzZtNPLExF5bkwu6vNz8ymNRYmRr4LMy+/68jCxIhbmMfP4WWLhcnRvQsTx74mVtrCBL899hTch/sPfmw2/ZTvwjTl91BYmBgsTEWxMBUVtzCPn6TQFguTo/sLjWPfdSxrYQ6C1rHXpvH+RHIsTEVlXJhjX3jcu9OU33VkYWKwMBXVvtiQ39waym1h+lt//wOz+TXhQUd+ScgpLExFZVmYuE+2sDA5yrQwYczCrDbldx37OyzMsViYimovNDK8T5/fwhxut4595SEMAvklIaewMBWVZWEGH/7w2De39r5oym9usTAxWJiKifs8WZKtW3Pyw+G4z40d7a77/dbxk+Le40+S64IEa35/kO9JLEjFZFmQLFcoYkEssSAVw4JUTNx790lyXZCdNblHTmNBKibLgsRdkjPu8iIRFsRSeQty/OthLMgTWJCKifuwRJI8F+QwWJM/kuQ0FqRisizI1s3Zn5jNr4m7bEiEBbGUZUEe3pg9tjtJCxKHBXkCC1IxWT4EwYIUiAWpmEwLcvPsa2bza/Y//8ULZtMaC/KELAuydePssa8Qx12fJQkL8gQWpGKyfOokzwU52lnnpZPHsSAVk2VBujfPvmo2v2Zn9Zcvm01rLMgTsixIcPPcsZMQd0GcJCzIE0a/IGvyf99p7YUJ+TwpuS5IsCY/ynMaC1IxLEjFZFyQY1+zGi6I/HYwC/IEFqRiRr4gu+vHvx0chrFvBzuNBakYFqRisixIuHju2F9WlgvYsCBPYEEqJstLJ3kuCF/6fAILUjEsSMVkWZA4WS5Mw4I8gQWpmCwfcoiTZUH6O61jX5D09mxBLEjFsCAVk/OCyD1iQZ7AglRMlq8jxMmyIAdB69hfvLfn/2VBKiZuQbKcU54FyUGeC5Ll0kssyBNYkIqJO3FAWQsSBq1jXyI53O8c++9yHgtSMXELUtbl+1iQJ7AgFcOCVEzcKf5KW5CwdWyrBv1ubk9Ya4UFqRgWpGLiFqSsC/GzIE9gQWriwdUZ+Zcbp9de1t9J9PWlkyyfOsn3e+p86dMaUzIiWd7Gzfl8J/KjM2/lOSX9zWU51N4+Y2dKaoQpGZEsU5Lz2eWYElvDKdFfFok5sTJTIsg0JfmeFJMpscWUjAhTUiOjnhJvX3TM8hFTpmRE8pyS/XtLcheYEgFTMiJMyYhkmZIsV+CJw5QIskxJ3F0XUyJgSmqEKRkRpqRG8pyS3t3l182mtUGvK7/U44S4D2YnyXNK+ISKINeW3L0uf9qEKREwJSOSZUri3uplSgRZpiTLRfHjMCWC4ZTIv6y4jw0xJQKmpEaYkhGJ+25JklynhCsr2MtzSnp3l/Srv/W6ft6lMSU1kueUHGwsyx/gZkoETMmIZJmSnZiLizElgixTsrUym9sviykRPLg6Lf+ymJIcMCU1wpSMyMaFZ+RfVq5TEnMJJRwjzykJNhblj6YOp8TPD0qUNSVha/HYdxyZEgFTMiJZpmT75uxnZtMaU5KDjFNy7BtiTIkg05SszMq/LKYkBw+uTcu/LKYkB0xJBbXOjx37yxr9lDz80mz6ZTgl8i8rzymJu1ai18qYkrgFScKUCLJMSdxdF1NyjOpOSZcpscWUFCzPKYm7XDhTImBKKihuSjqXZ+RfFlOSA6akguIWpQJT8rHZ9Evc3VaSPKck7qLIXitjSrJgSgRZpiTuY0NMyTFynZLV5l+ZzRNjSgRZPqHClAjynZJ5+f36cGxs3Gx+DVMiYEoKFj8lp+VfFlMyInlOSdx13b02nJJjfymlTUkYHjslg173XbOJNExJwZgSB2SZkrhTdjAlx8h5SuTFYkpykOV770yJgClxAFNSsNgpKe3S4kzJieU5JWHQOvblHK/FnYygrCkZDNYnzObXDPrdebOJNExJwZgSBwyn5B2zaS3uchlMyTHynJLd1Xn5gxJMSQ7izjmfJMuUxD08dh5TUiOtxVeOfV+eKSlY3CnON957SQ5vpikJfvuc2fyaw/0HPzab+EelTEnYiv2EDFPyBKakgpiSEcl3SpryN6eYEkHclMRdyTpJ3EX4mZJjMCU1wpSMCFNSI3GLwpQULO7CyXF3W0myTMlB0Jo2m1/T3+8c+9qb18qYkiRMyROYkgrKc0oO2kvyO5FMyROyTMnenab8zSmmRBA3JVs3zsq/rF57ObevOTgv45Qc+8tiSgrGlIwIU1IjcR+IYEoK1r7YkH9ZQ7lNSX/r739gNr8mPOjIn5BxHlMyIkxJjeQ6JZtL8mIxJYIwjJmS1ab8zSmmRBA3JcHNc/IviykRjHxKdpgSa0zJiDAlNRJ3MoKypmQwGBz7NQfntRcaGb6rnt+UxJ3iPAyCY1/09BpTMiJMSY0kTIn8y+ptLusfumNK7A0+/OGxv6y9L5ry9wuZEkGWKYk7xWyWKfFS3FmGkmzdmsvtSd/R7jrf2n3Csb+o7rVpOdI7MRffjzvzaSR2oXy85FLcd92T5DodwZq86F56cHVG/qVnmY44Xp7SnOmoCaZjBJiOmuhmmI5g9RfHfhCO6bCUZTqynCaQ6TihPKcj7pyNSZgOS0zHCDAdIxD3HfYkuU7Hzpp/v/Qsutdm5NeM8pwOL09VznTUBNMxAkxHTWSajk9/duzJZZgOS1mmI+70f2HrrdjvJMZ9EoXpsJTrdMScizEJ02GJ6RiBB1dn5FPBMh0nFPfd9CR5TsdhsObfBxSyGPl09LvygVJ7TEdNMB0jwHTURJbp6P5/P/+nZvNrmA5LWaYj7rR+wSdvx3+Ymuk4mSzTMVh/89ivG2Q5EynTYSnLdMRhOiwxHSNw/68nzptNa3lOB69ZWco0HR/mNx2H+x350VjtZTkjA+0YgeF0ZPgiJ9NxIkxHTWSZjriXSZgOS1mmI+50fcGdpvy1AabDUpbpGDr2pZDe/Q/kd/aYDktMxwgwHSPQXmi8bzat5TodO2ufmk0kGfV0eHli/Sxn7clzOo521nnNysaDq9Ny5IeOn44M525nOiwxHSOQcTqOxXRYyjIdcSerjDsFRhKmwxLTMQKjn461LA+n/ZPndPTby/JdEtNhiekYgVFPx+Cgc+y3cJ3WXpjQPxid53QEa7ktutMeXJvO7XNOTIclpqMmmI4RyDgdx35iZDgd8htGTIeluOkIF8/FfqkmTm9zSX44y3RYYjpGIN/pWNY/78t02GE6RmDk0xEEx34L12kjn47d9eMXPQzlRXda5/LMsb9cpqNATEdNMB0jkGU64hZk74v5Y4/0JEyHpbjpiLurSsJ0WGI6amLU0+HlxRyZjpoYeTsG68d+C9dpWT5Jkud0cN1ZS0zHCDAdNZHzdcuZDhtZpiPO3uq8/N4F02EpYTqO/VhPEqbDEtNRE/lOR4ZPkjAdJ8N0FGjU0xHGfAvXaVnOSRIny3T0d1rHLnp40JEX3Wmjng4vMR010bny4rG/EKajQDlPh/xLZzosxU1H3CkwkjAdlpiOmmA6RoDpqIlcpyPDOUm8lOX6HXGyTMdB0Dp20b08BUYSpmMEmI6a2HjvpWNf4mY6ChQ3Ha3FV+RPAe6uzstvwTIdluKmI+5yEUmYDktMR00wHSPAdNREntMRd3WbMGzJi+60excmjv3lljUdYdA6dtG9vFxEEqZjBJiOmohbEKajQHHTEXdXlYTpKFDcdAS35o490pMwHZaYjppgOkaA6aiJPKdj/97Ssb/cuMXw1ubCxLGvDZU2HTF3V4N+V150pzEdI8B01ATTMQJx0xH3sZ4kWT5JwnSc0PbKnPzOHtNhiemoOaajQExHBW1ceEb65WdZrCxTlWWB9+9eP/YAixP34Ykkg16XT8b4iEHRMCieist8nEoPSsxjuzjRY764hxlxeHDuKQaFQYEFBoVBgQUGhUGBBQaFQYEFdVCiT0nEvTEfJ8sb9lk+WcGgoDAMCoMCCwwKgwILDAqDAgsMCoMCC3Ffi4tT5UGJ+y5knGhIomExu1b4up6nGBQGBRYYFAYFFhgUBgUWyhiU7ZuzPzWb1rK8M8+goDDqoERDEg2L2bWS5QR3FAWVwqAwKLDAoDAosMCgMCiwoF53zKVBiajfm+eqHZ5yaVCyXDuIQYEVBoVBgQUGhUGBBQaFQYGFMgYly3Wus7wzz6CgMOqgRNQTTDAoqD0GhUGBBQaFQYEFBoVBgYX2xYZ8cLk0KP2dlvRvCw860m2HI5walM0l+e8wKLDCoDAosMCgMCiwUMagbN86932zaW13dX7RbFpjUFCYMgYluHlOPriGRZH/XQwKCpNpUC6flg4uBgW1x6DogxKOjY2bXfiCQWFQYKG90JAPLpcG5XC7JX0FIAyCycFgfcLswhcMCoMCC24NyrL8ZS8GBVYYFAYFFhgUBgUWShqUyXDxnHRi770v5uWP/zMoKAyDwqDAQrZBmZEOLgYFtcegMCiwwKAwKLDQXpiQDy6XBuVod13674Rh2IiGxezCFwwKgwILDIo+KIMgeM7swhcMCoMCC2UMSuf2uW9Hw2J2rex+Pv8Ts2mNQUFhyhiUqCbqoOx83pT+GxEGBYVhUBgUWMgyKA+uTWsHF4OCumNQGBRY8H5QgjX54/ycicVDDIo+KIODzrTZhC+cGpR7S5+ZTWsMCqy4VRT95BIMCqwwKAwKLJQxKJHhoEhPgIeDIn2LMtJvL39sNq0xKLDCoDAosJBpUK5Onzeb1hgU1FrGQZEPLgYFtcagMCiwkOU7804Nys6afPu5hLaHGBQGBRZcGpTe5vL7ZtMagwIrTg1Ke1n+dzEosFLWoHRvnn3VbFrZWf3ly2bTWrZBWZcfrjEoHiprUNRrzQd3mlKBIgwKCsOgMCiwkG1QZuS/k3FQpIuKMigoDIPCoMBClstnV3ZQ7n/wrtm0dhisfWk2rR3ud+SvAKDmGBQGBRYYFAYFFlwalP7msvw9GQYFVhgUBgUWyhqUhzdmpYMr+OTtycGHb0pXtmJQUBgGhUGBBQaFQYGFjIMifyuSQUGtMSgMCizcX2jIB5fvgzLod+X/DmqOQWFQYKHSg7LOoKAiXBqU/XtL8nMHBgVWyhqU4Nac9N8JW281gk9/Jl3ZikFBYVwblDDUPvbCoMAKg8KgwAKDwqDAAoPCoMDCvQsT8hNglwblaGdN/s78oPdQ/oIYao5BYVBggUFhUGCBQckyKF0GxTdODcrd62fCMGRQkL8sg9K9NiO/UrS9Mid/nD/4u19IV7ZiUFAYBoVBgQUGhUGBBQaFQYGFTINydUY+uDINyiqDgorYXJiQTkwXcWpQgjX5oD/qdeXbj5pjUBgUWGBQGBRYYFAYFFgoa1C2bs3Jf0e9hPbBxvIUg4JCMCgMCiwwKAwKLDAoDAosMCgMCixsXHhGvrJV99q0fHBVdlB21+flv9Pryh/hQc0xKAwKLDAoDAosMCgMCiwwKAwKLJQ1KNsrc/LBNRwU6SsAwcbi5GD9Q+kM+AwKrDAoDAostBca8hV+O5dPSw+Jgpvnhg+JtGHcW23Kw9jbXJIf3h1ut6RhDINg0mzCBwyIPiCDwUCqFWqMAWFAkCDLZbI7V16Mnr9Yq/KA9Hf+/gdm00p40JFfQUONMSAMCBIwIAwIEjAgDAgSMCAMCBKUMSBbN86eCcU3JffuzMsHe6+9LN8WBgSJqjsgTQYEo8eAMCBI4P2AbDEgSMCAMCBIoF7/vbX4SmPjvZekD+xFAzL8o5IDchC0pLNE9vtbf8qAeIQBYUCQgAERB2S/I59nGDXGgDAgSMCAMCBIUMaAPLwxK33nIrK72pS/3sqAIHcuDUh/c1m6LREGBIkYEAYECRgQBgQJGBAGBAnU67W7NCBh2GoMgt8+Z3atHO4/+DED4hF1QKLhiIbE7FphQFBbDAgDggQMCAOCBAwIA4IEZQxIcGtOOnAjDAgqwaUB2b+3JN0WBgSpGBAGBAkYEAYECRgQBgQJNhcmou9qWCtvQOZbZtOaPCBBa3IwWJcuZTDod+UrU6HG1AFRz2gSYUBQWwwIA4IEDAgDggQMCAOCBGUMyPbKnPxd8b3VefnaiQwIcseAMCBI4NSA3L0u3ZasA2I24QMGhAFBAgaEAUGCjQvPSAe8SwNyELTkSxkMel352omoMQaEAUECeUAun5YOwggDgtpiQBgQJGBAGBAkKGNAtlZm5YN9OCDyUDEgyB0DwoAggUsDcrCxLN0WBgSpGBAGBAkYEAYEMVrnxxrDAZHO1O7SgPR3WmdC8dqJR72ufO1E1BQDwoAgQbYBmZG+cxFhQFBLDAgDggQMCAOCBGUNyPbKrHwChr0v5uUTPTAgyBUD0pJfcGBAPMKAMCBI4NKAhK3FRrCxKN0WBgSJGBAGBAmi4YiGxOxacWlADrdb8m0ZDoh8WQbUFAPCgCABA8KAIEGWAXlwbVo6cCMMCGqJAWFAkKDKA7LzeVM6eBkQ5I4BYUCQgAFhQJDApQGJhiMaErNrJduAPGRAfMGAMCBIMBwQ6cN9EZcG5Gh3Xb4tw4dY8m1BTTEgDAgSMCAMCBJkGpCr0/JXYRkQ1BIDwoAgQVkDkuWkDcMBkb6rwYAgdwwIA4IEDAgDggQMCAOCBC4NiHpGkwgDgkSbCxPSQRhxakCCNfm2DAdEvi2oKQaEAUECBoQBQQIGhAFBgmwDMiMfIAwIaqmsAdlemZMPxOBOUzrgGRDkjgFhQJCAAWFAkIABYUCQwKUB2b97Xb4tDAgSbV6ceN1sWnNsQD4ym9YGvYfvm0247t6FCelLSRGnBmRnTb4tg15Xvi2oKQaEAUECBoQBQYKMAyJ/3JsBQS2VOCDvmE0rYeutxt5nzefNrhUGBLkra0CCW3PSF5OiAQk+eVs6ETUDgtwxIAwIEjAgDAgSMCAMCBJsXpz4qdm0VtkBubckD3vGATlvNuG6+wsN6cCNuDQgh8GafFsG/a78O0NNMSAMCBIwIAwIEjAgDAgSlDUg2zdnpRcDouFgQDByZQ3Iwxuz0sEbDUdUEbNrhQFB7hgQBgQJGBAGBAkYEAYECdoLDelj6JGqDkh/c1k+cA931j4zm9YG/Yc/N5twXftiQ/5ckVMDkqEgh/sduVSoKQaEAUECBoQBQQIGhAFBgowDIn9EfOvmrHSCuuj76AwIRq60AblxVvoyk3pGkwgDgtwxIAwIEjAgDAgSMCAMCBIwIAwIUmxceEY6GDtXXpQP3iynHt1bnZcHUT2zyUHQkm8LZzXxUHuhIR+MVS1Jr70sH8BZzm7S3+9ItwUOoCYaauIhakJNYIGaaKiJh3iVi1e5YEG9Gm6layJ+8zAMWpNh2JI+F8a3Dj1ETagJLFATaoIU1ISawAI1oSZIQU2oCSxQE2qCFNSEmsBCSTWRL4VGTVAZGWsi3wNzxhTUmlqTjfdemmwtviIdwOoFeiK7q/PyAUxNUAhqQk1ggZpQE6SgJtQEFqgJNUEKakJNYIGaUBOkoCbUBBbuXZiQFt2pmgxLEhXF7FphSOrvlPnT2lOnwu+YTSv/7H+9dfdb/W3peoPPvvSXb6o1GfQOv6fWRDU+/kf7R2OnPjK7Vr7R+Ke/4mGXh1yqifqwi5rACpeq1p+bUBMPURNqghTUhJrAAjWhJkhBTagJLFATaoIUZdVk++bsT82mlagm0f/MrhVqgsKUURP1IVeEmqAyyqqJ+rArel5CTVAZak2ikkRFMbtWqAlqjZpQE1igJtQEKagJNYEFakJNkIKaUBNYoCbUBCnUIYm4VJMs14XnktceUh92VbkmB+2ld8ymNfXa8P39jnQmGjjAqZrcvS4fwNQEVlyqSa+9LB/A1ASpqAk1gQVqQk2QgppQE1igJtQEKagJNYGFUmpy8+xrZtNaliv5UhMUoqyabK/MyQewem14aoLCZKnJ5uXTL5hdK1s3zsoHMDVBZWSsiXwAUxPUmlqTSOfKi9IBTE1Qa9SEmsACNaEmSEFNqAksUBNqghTUhJrAQpZLXrtUk/5OS/q3hQcd6bbDAZsLE/IB7FRNgjX533XU68q3HzXnUk0ONpely1dHqAlSuVSTg41l+QCmJrDi1HOTzSX571ATpKIm1AQWqAk1QQpqQk1ggZpQE6QoqyZbK3OLZtPa3hfN75tNK9QEhSmjJsHNc/IBPKyJ/O+iJihEeTWZlf/OzudN6d9GTVCYTDW5fFo6gKkJai1bTablA5iaoNaoiV6TcGxs3OzCB9SEmsACNaEmSEFNqAksUBNqghQbF56RD2CnarK7Lp8wY1gT+RzKqLn2QkM+gF2qyeF2SzppRhgEk4PB+oTZhQ+oCTWBBbdqsiwfwNQEqVyqSbCxOBm2Fhtm1wo1gRVqQk2QgppQE1igJtQEKagJNYGFMmrS+ejc8+HiOekA3r/TfMdsWqMmKERZNdlemZUP4GFNpAOYmqAwJT03mVRrsvfFvHwAUxMUgppQE1jIVpMZ7QCmJt47Zf6spaPBqX9lNq2FT4XfMZtWnv3v/+Ju8IeDz8yulYl/8WdvqjXpDfrfU2sy/tRT0m0Zf/bZu+Hhf/Gp2YUvqAk1KVqtSxKhJtQEFqgJNSlS7UsSoSbUBBbaCxPyPbBLNVFfEg7DsBEVxewigRMliRwNxr/XOj8mHcAu1SQ8Olozm1bGx8f3B988+tDswhfUhJoUwZmSRKgJNYEFakJN8uZUSSIu1eTpoP/d6HNdZtcKNYEVaqLXZBAEz5ldPMG5kkSoiV6T8JuHH5hd+IKaUJO8OFmSSGk1eWYgfSQmqsneF82fm10r1ASFKaMmUUmiophdK+pDrgg1GR1nSxIpoybjf/IX++H44COza+UPX3jzV+rDLmqCwlATanJSTpckQk2oCSxkqcmDa9PaPTA1cZbzJYlkqcn40bh2D0xNUHfUhJpk5UVJItSEmsACNaEmWXhTksj29t53Ny48Ix3ALtVkEB79xmxaMTX5f80ufOF9TYI1+VSv0bXhzaaXvCpJxPuajA/+wmxaG4yP/7nZhC+oiV6TwUFn2mx6x7uSRFyryd5//uh5s2slS03C8fH/x2zCF27VZEk+gyU1QaroPRO1JuoHHyNZrm+i1iRysLEsPbnu77SkCxpFjnrdj80mfEFNqAlSUBNqAgsl1kQ6gHfv/PJHZtNav70sH8DUBKnKqkmW68Lvrc7LBzA1QSHKqElErcnwuYl8AFOT/Hn5PsmTynjfJDIYH5w3m1b+8IU3/51ak6f/y/9xRq1J9L5JOLxJZtcK75t4iJpQE6TI9NzkysxrZtNalZ+bqDXhuYmHMtXk6rR8AFMT1Fa2V7pOywcwNUGtURNqghTUhJrAQpbrwjtVk501+fb39zvyvw01N6yJdAC7VJODoDUVhqFUk0Gv+67ZhC+oCTWBBWpCTZCCmlATWHCpJnsb1181m1aoCay4VJNee1n+d1ETWHGpJvt3r0v/NmoCK9SEmsBCGTXZXpl732xa27vTlM7tFaEmKERZNdm6cVY6gIM7TWl4I9lqsi6/OkZNPFRSTeQDePjcRB5gaoJCUBNqAgvUhJogRcVrIh3A1ASFkWty5UX54RA1Qa1lq8mM/HeoCWqNmlATpKAm1AQWNhcmpEV3qSZh0JocDNYnzK6VQb87bzbhi/bFhnwAV7Ym9z+QHw4dBmtfmk1rh/sd+WTjqDlqQk2QgppQE1igJtQEKagJNYEFp2pyb0k6gKkJrLhUk/7msnzdFWoCK9SEmiBFaTW5Ofu62bSy91nz+fUP35QOYGqCwpRRk+DWnHwA767Oy5eUoCYoRFk1eXhjVjqAg0/enhxQE1QFNdFron6qGDVHTagJLFATaoIU1ISawIJak433XppsLb7SMLtWqAlqLWNN5AOYmqDWqAk1QYr7Cw35APa9JsNBkf87qLl7FyakA9ipmoStxiD47XNm18rh/oMfUxPPUBNqAgvUhJogBTWhJrBATagJUlS6JuvUBBVR3Zo05QNYHRRqAisu1UR9yBWhJrBSRk3UIYlQE1RGWTVRH3aFrbcawac/kw5gaoLCUBNqghSu1SQMtXN7URNYoSbUBCmoCTWBBWpCTZCCmlATWFBrEpUkKorZtUJNUGvUhJrAgjooLtUkchC0ps2mlehy19TEM+pDrohLNTnaWZOvCz/oPZSvyoWaoybUBCmoCTWBBWpCTZCCmlATWKAm1AQpXKpJ7+7y6+XUpEtNfONSTXrtZfnE4dQEqbLUpHttRj6As1zyOvi7X0gH8P7d6/IBTE1gpYyabN04K531PrJ3pykfwNQEhaAm1AQWSqyJdABTE1QGNaEmsEBNqAlSUBNqAgvUhJogRZaadK5Mf2Q2rVET1Jpak0jnyotTZtMKNUGtqZe7jnSvzsgHcKaarJZQk2BNLsNRryvfftRc+2JDPoBdqkl/6+9/YDathAedKWriGWpCTWCBmlATpKAm1AQWqAk1QQpqQk1ggZpQE6RwqSYHG8vyAUxNYKWMmgQ3zw0PYLEmq035AO5tLskHMDVBqrJqsnVrTv47O583pX8bNUFhqAk1QQpqQk1gwfua7FATpKAm1AQWqAk1QQpqQk1ggZpQE6TIUpMHV6flwaImqLX2QuO22bTWuXxaOoCrXJPD7ZZ00owwCCYHg8GE2YUPNi48Ez18kg7g7rVp+QCubE121+flv9PryucpQ81RE2qCFNSEmsACNaEmSEFNqAksUBNqghTUhJrAAjWhJkhRVk22V+bke+BhTaQDONhYnBysfygdwNQEVkqqyeTgwx9KB/DeF815s2mtt7ksH8DUBKmoCTWBhSrXJBQHmJqgENQkW01OmW0gN8PDsGs2Fb81f1p5euzpyfH/5nv7ZhfIBy8F83ALCXhTkSfuSEFFqAgSUBEqghScHIKTQyBBthNDcJohswkfUBEqggRUhIogBRWhIkhARagIUlARKoIEVISKIAUVoSJIkKUiXH6BiniljIps3Th7Rv2S1N6deflApCLIXVkV2V6ZkwcxWP3FtNm0sn/3+hkqgtxVtyJNvSLtZfm2UBEkoiJUBCmoCBVBAipCRZDC+4psUREkoCJUBCmoCBVBAipCRZDi/kKjaTatZanI8I9KVuQgaEmD2O9v/SkV8ci9CxPSKXIi3Wsz8hlAKluRnTV5EAe9rlwe1JhakdbiK42N916aNLtWqAhqi4pQEaSgImJF9jvyIKLGqAgVQQoqQkWQgIpQEaSgIlQECSpdkb+jIqiAMiry8MasPIi7q015EKkIcldWRYJbc9Ighq23GsGnP3vO7FqhIiiESxXpby5LtyVCRZDIqYrcW3pDPaEdFUEqKkJFkICKUBGkoCJUBAmoCBVBCipCRZAgS0UeXJ1pmU1rVMTOKfMnaiyqSL/31PfMrpWoIs++9Jdvml0re/1vf/rsH/9f/9nsWnlqfPw74+NjodlNFYatxngY/i9m18rh/oMfjz/9rf/d7MJ16sOsiEsVOQzW5Idzg35X/p2hxtSHWtHzkKgkZtdKVZ+LRBUZBL+VBjGqCM9FPEJFqAhSUBEqggRUhIogBRWhIkhARagIUlARKoIEVISKIEUZFdlemfu52bS2+8WvPjWb1qgIcldWRdSHWsEnb08O1t+cMLtWXK4In90aoaPB+JrZtBJV5OHT/+S7ZtdK9DDrWy//21+ZXSunvvn0h6f+eXPP7FrJ8hmtU2PhvzS7VqKKjH/jW39mduE6lyqiPsyK1Om5CCUZEZcqchSG0m2hIkhFRer1ihYlGQEqQkWQgIrU730RSlIyKkJFkICK8O46UrQX/uA1s2kly7vr6sdPIrur8/IgRm8emk0rYdCazPDu+lu8u+6R9sWGfLmB0iryYTUrcrjfkW4Lam5zYSK6gpQ15yoyWJcGcfgwa56KeCRjRW6bTWtUBLWlVqRz5cUps2mNihSHl4ALFlXkv/rh3r8zu1bC8afOm01rR0fay7FRRRrt3/2x2bUSVaTxX/9P0kvLR2OnPjx16p9LLy0PjsL18fFx6w9LouaoSP2fi1CSAlERKoIUVMSNV7QoSUGoCBVBijIqsr0yJw/V3uq8/NIy74sgd2W9L7J146w0iMGdZjSI0oHI+yIoREkVkQeRiqASqAgVQQqnKnL3unRbslbEbMIHLlWkd/8D+RqEVASpqAgVQQIqQkWQgopQESSgIlQEKTZ+/cyrZtOKUxXZaz0vV+Tg4b8xm/BBe6EhH4guVeRoZ/1js2mtv9+RbgtqbuPCM1IVXKrIQdCaUt8pH/S68iCixqgIFUEKuSKXT8sHCBVBbWWryLR8wJdSkfay/O+iIkhFRagIElARKoIUVISKIAEVoSJIUVJF3jeb1vbuND8ym9aoCHJXVkWCm+ekQdz5vCkPIhVBIcqoyNbKrDyIw+ci8gFPRZA7KkJFkIKKUBEkcKki/fayXISjnTX59lMRz7hUkYONZem2UBGkoiJUBCmoCBVBAipCRZCCilARJGgvTMgXunGqIsGafFsGB51pswnXtc6PNYYVmTS7VlyqSH+ndSYUPyx51OvKg4gaoyJUBAmoCBVBikwVuTYtX8eDiqCWslVkRj5dJxVBbVERKoIEVISKIAUVoSJIQEWoCFKUUZFw8VxjWBFpEIcVkQeRiiB3ZVVke2VWHsS9L+blh3NZKmI2rVERz1ARKoIEVISKIIVLFeltLskvClARJHKpImFrsRFsLEq3hYoglVsVWZZvCxVBIipCRZCCilARJKAiVAQpvK/I7rp2W8KwMQiC58wuXBcVJCqJ2bXiUkUOt1vybRlW5Euz6a1T5k8vPHUq/OiP/tXYvtm1Ej4VfsdsWokqMh6e+p7ZtRJVZOJf/NmbZtdK/9mnP3v2n/3JXbNrZfypp7TbMqzIeO8b/9LswnVUhIpk5U1JqAgVQYIsFVGfrEeoiJu8KEmWiowfja+ZTStUBLVFRajISTlfEipCRZCAilCRPDhdkjIqEr2z/uzOqe+aXSvRgFARjFyVK6J+BIWKjJazJalyRf7whTd/ZXatUBHkjopQkTw5WRIqQkWQgIpkqchDKpLAuZJQEb0ip3pP/Q9mF65zqSJRQaKSmF0rVKQYTpXEpYp889TTH43/0Z9ot4WKIAkVoSJFcaYkT50avO9zRVRhEEyOf+Phf2t24bphRaRz4EZcqoh6cofIUa8r3xZfOVGSYUXOm01rLlUkPDqSbss/VGTrj80uXEdFqEjRal8SKkJFkICKUJEy1Lok2Spy6jdm0woVQW1lqsjVaflE0VQEtS1JpooMTv2F2bRCRVBbVISKIEV7oSFfH7Bz+bR0yYFhReRB3Fudlwcxy5nh1Y+gRBUZDNYnzC5cV1ZFtlZm5UEcVkQbRCqCIlARKoIEVISKIAUVoSJIQEWoCFJQESqCBC5V5GBjWb4tVASp3KrIknxbqAgSUREqghTtiw35gHepIv2dlnRbwoPOVDg2Nm524brNhQnpAIk4VZFgTb4tw4rItwU1RkWoCBJQESqCFFSEiiABFaEiSEFF9IqYTfggW0Vm5AORiqC2MlXkyovSwUhFUFtUhIogRRkV2bpxVh7EYUXkA5GKIHdlVWR7ZU4exOBOUzoYqQgKQUWoCBJQESqCFFSEiiABFaEiSEFFqAgSUBEqghROVaS9LN8WKoJELlVk/+51+bZQEaRqLzTeMZvWXKpIb6f1stm00t/rvmo24YN7FyakU+REnKrIzpp8Wwa9rnxbUGP3FxryaXJcqshB0JJuS3+/I98W1BgVoSJIQUWoCBJQESqCFFSEiiABFaEiSKFWpLX4SmPjvZcmza4VKoLaylgR+czoVAS1VUpFbs6+bjat7a42PzOb1qgIcldWRYJbc9Ighq23GsEnb0uDSEVQiDIq8vDGrDyIu6vz8iBSEeSOilARpKAiVAQJqAgVQQoqQkWQgIpQEaSgIlQECZyqyL0l+bZQEfecMn/mZnx87Ntm00pUkX7vqe+ZXStRRZ596S/fNLtW9vrf+uzZ/+5f3zW7Vp4aH/+O2bQShq3GqaPB/2F2rRwedF479c1v/8DswnXqw6yISxU5DNbk2zLod+XfGWpMfahV5eci/c1lbRCHFQmDlnRbDvc78m1BjVERKoIUVISKIAEVoSJIQUWoCBJQESqCFFSEiiABFaEiSKFWJCpIVBKza2X75uxPzaa1LGdAoSLIXVkVUR9qRQWJSmJ2rVARJMn82a2jwfia2bQSVeTh0//ku2bXSvQw61sv/9tfmV0rp775jY/G/+j/3je7VrJ8RuupsYH0ebOoIqee/rb0eTPUGBWhIj7JVBIqQkWQgIpQEd/IJaEiVAQJqAgV8ZFUEipCRZCAilARX1mXZBCO3zGbVqpcEVXYaX1br0j3J1TEI+2LDflsHlWtiPrxk0iWivARFM9sLkxI54WKKqJ+RiuqiNm0luWTvupDrejzWdHzEbNrhYdZnqEiVAQpqAgVQQIqQkWQgopQESSgIlQEKagIFUECKkJFkEKtSOfKi9L1OCLbK3PvmE1rWa67TkWQu4wVkU+8sHXjrDSIwZ2mPIhUBIUoqSLyIGY5AwoVQe6oCBVBCipCRZCAilARpKAiVAQJqAgVQQoqQkWQgIpQEaSgIlQEKaIhyVIT1YOr05c6l09LA6kKbp6b2lqZlYdLNRzgSzufNwu9LQcby1O9zaXCb8tRsHapv9Mq9LaEB52po1638NsCYISIiY6YaIgJ4AFioiMmGmICeICY6IiJhpgAHti8+Affby9MLJrdwhATTWkx2Vk/fxi0XjO7hQj3t16IYhKGofQmLoAa2bjwzFR7oVH4nRYx0QQbi5O9zeVW2Fos9A74aHe9ebjdKvSjaWEQTA5j0iImgMOIiY6YaIgJ4AFioiMmGmICeICY6IiJhpgAHiAmOmKiISaAB4iJjphoiAngAWKiIyYaYgJ4gJjoiImGmAAeICY6YqIhJoAHyopJ5+rMX92/Mv0js1uIYUwmt1dmW+HiuULvtPa+mG8OY1LoHTAxAVArpT0zuTbd7FyeKfYOmJjIiAmAXBATHTHREBPAA8RER0w0xATwADHRERMNMQE8QEx0xERDTAAPEBMdMdEQE8ADxERHTDTEBPAAMdEREw0xATywufDNF6KYtM6PFTroxERTWkx21n4a/c/sFsLE5Hb0p/kRANcMn5lMthcmWsTEXnkxWbod/Wl+VIjoWUn07MTsFiJ6RvLVMxNiAriLmOjKiEn0jCR6ZkJMANQCMdEREw0xATxATHTERENMAA8QEx0x0RATwAPEREdMNMQE8AAx0RETDTEBPEBMdMREQ0wADxATHTHREBPAAy7FJIpIFJMoKuZHhYhCEgXF7BaCmAColdJicnnqJ52rMz83u4UgJjpiAiAXZcUkelYSPTsxu4UgJjpiAiAXxERHTDTEBPAAMdEREw0xATxATHTERENMAA8QEx0x0RATwAPEREdMNMQE8AAx0RETDTEBPPAPMWncjv40PyoEMdGUFpOg9drRzvp5s1sIE5Pb4f7WC+ZHAFwTPSOJnpkQE3suxaS/0zpzFKxdMruF+SomB50pswvANcREV0ZMItE14A82lgu9AyYmAHJBTHTEREdMAMcREx0x0RETwHHEREdMdMQEcBwx0RETHTEBHEdMdMRER0wAxxETHTHRERPAccRER0x0xARwnEsxiWytzN4exqTQO61hTM7src4XfgdMTADUBjHRERMdMQEcV15MTp95cHW68DstYqIhJgByQUx0xERHTADHERMdMdERE8BxxERHTHTEBHAcMdEREx0xARxHTHTEREdMAMcREx0x0RETwHH/EJPG7c2FbxZ6SVVioislJtut7x/trC2a3cIMet3FsN/5vtkF4CJzDfhC77SIia6MmBwEralhTG6b3cIMY3Kpv985Y3YBuIiYaIiJjpgAHiAmmtJi0l6+tH/3eqF3wMQEQG6IiYaY6IgJ4AFioiEmOmICeICYaIiJjpgAHiAmGmKiIyaAB4iJhpjoiAngAWKiISY6YgJ4wKWYbK/MXdq6cbbQO63gTnNqGJPC74CJCYBaISYaYqIjJoAHiImGmOiICeCBUmJy5cWpB1dnCr/TIiYaYgIgN8REQ0x0xATwADHREBMdMQE8QEw0xERHTAAPEBMNMdERE8ADxERDTHTEBPDAMCbvb/z6mVfNbiGIia6MmIR7recPd9Y+C8NWw/yoEIODh+8c9rqvm10ALmpfbFzaXJgo9E6LmOhKiUnQmjwM1lqFx6TfbR7ud94wuwBcREw0xERHTAAPEBNNaTHZXP6rg3vXf2R2C0FMAOSGmGjKikl/c7m5f2+p0DtgYgIgN8REQ0x0xATwADHREBMdMQE8QEw0xERHTAAPEBMNMdERE8ADxERDTHTEBPCASzEJbs01H96YLfROK/jk7cnd1flW2Hqr0DtgYgKgVoiJhpjoiAngAWKiISY6YgJ4oIyYbF4+/UIUk9biK4XeaRETDTEBkJsyYrLx3kuTw5i0iIk9YgKgVoiJhpjoiAngAWKiISY6YgJ4gJhoiImOmAAeICYaYqIjJoAH2guNdzYvThR6SVVioislJp3Wt7+6bO8wKuZHhTjc7/5k0H/4c7MLwEX3FxrNexcmCr3TIia6UmIyfEby1TOTwmPSeSN6dmJ2AbiImGiIiY6YAB4gJhr3YrL+JTEBcGLERFNWTPY3ln7Sby8X+j4DMQGQG2KiKS0mw2cl0bMTs1sIYgIgN8REQ0x0xATwADHREBMdMQE8QEw0xERHTAAPEBMNMdERE8ADLsUkCkkUFLNbiCgiUUyiqJgfFYKYAKgVYqIhJjpiAniAmGiIiY6YAB4gJhpioiMmgAfKiEkUkSgmUVTMjwpBTDTEBEBuiImGmOiICeABYqIhJjpiAniAmGiIiY6YAB4gJhpioiMmgAc2Fxo/aV+cKPRU58REV1ZMjoK1jw6C1pT5USEOD7o/GvQe/pXZBeCi6FlJ9OzE7BaCmOjKiEnkaHf946Jj0t/vnBn0upfCcGzc/AiAa4iJhpjofh+TkJgAriImGmKiIyaAB4iJhpjoiAngAWKiKS0md6+f6bWXL5ndwhATALkgJhpioiMmgAeIiYaY6IgJ4AFioiEmOmICeICYaIiJjpgAHnApJls3zp7ZXpkr/A54b3X+dnCnWegdMDEBUCvEREdMNMQE8AAx0RETDTEBPEBMdE7FZGeNmAA4OWKiIyYaYgJ4oIyYRIYxud258mKhd1rEREdMAOSCmOiIiYaYAB4gJjpioiEmgAeIiY6YaIgJ4IF7Fxo/ai9MFH5JVWKiKS8m63/TD1qvmt1CDHoPXz466H5ITACHbS5MnGlfbBR+p0VMNKXFZPd37/Z3WmfMbiHCg87UUa/7MTEBHEZMdMREQ0wADxATHTHREBPAA8RER0w0xATwADHRERMNMQE8QEx0ZcTkYGN5qre5dHu4WegdMDEBkAtioiMmGmICeICY6IiJhpgAHiAmOmKiISaAB1yKSXDz3NTWymx0B1yoYUwu7XzeLPQOuLSYBGvEBMDJERMdMdEQE8ADxERHTDTEBPAAMdEREw0xATxATHTERENMAA8QEx0x0RATwAPlxWT6Uufy6ULvtIiJjpgAyAUx0RETDTEBPEBMdGXGJAyJCYAaaP/1xMubFxsfmd3CEBNNaTHZ/d2/OdxpvW52CxHudZ4fxuTTwWAwYX4EwDUbF56Zai80Cr8DJiaa8mKy3jzcbr1hdgsRBsHkMCZfEhPAYcRER0w0xATwADHRERMNMQE8QEx0xERDTAAPEBMdMdEQE8ADxERXVkwONpc/Gqz/utA7YGICIBfERFdGTIKNxcne5gdfFh+T/zhPTACcGDHRERMNMQE8QEx0xERDTAAPOBaTye2V2Va4eK5hflSIvS/mm8OYFHoHTEwA1Aox0RETDTEBPEBMdMREQ0wADxATHTHREBPAA8RER0w0xATwADHRlRuTD4kJgOorMSbnO1dmXjO7hXAvJsvEBEA9lBaTa9PNzuWZYu+AiYmMmADIBTHRERMNMQE8MIzJZHthotU6P1boHTAx0ZQVkygk0ckeizw7cRiGja9iEgTPmR8BcA0x0RETDTEBPOBiTAa//mGhd8BuxiQkJgCyIyY6YqIhJoAHiImOmGiICeABYqIjJhpiAniAmOiIiYaYAB4gJroyYhJ2Fr/du7f0aXDvN4XeARMTALkgJrpSYtJabETPTIgJgFogJjpioiEmgAdcikn0ZcXtW3NfRlExPypEFJIoKGa3EMQEQK0QEx0x0RATwAPEREdMNMQE8AAx0RETDTEBPEBMdMREQ0wADxATHTHREBPAA8RER0w0xATwQFkxiUISBcXsFoKY6IgJgFwQEx0x0RATwANRRKKYRFExPyoEMdGUFZP+TuvMUbB2qciYRIYx+Xhw0Jk2uwBcQ0x0xERHTADHERMdMdERE8BxxERHTHTEBHAcMdEREx0xARxHTHTEREdMAMcREx0x0RETwHHEREdMdMQEcBwx0ZURk0hvc+njg3v/vtA7YGICIBfERFduTD4gJgCqz6WYRIYx+XgYkymzW4hhTM7src4P74DHCr0DJiYAaoOY6IiJjpgAjiMmOmKiIyaA41yLyRYxkRATALkgJjpioiMmgOOIiY6Y6IgJ4DhionMuJru/e5eYADgRYqIjJjpiAjiuvJicPvPg6vQls1sYYqIhJgBy015o3B7GpNA7YGKiKyMmB0Fr6mhn7eOiYzLodd/t73d+YHYBuIiYaIiJjpgAHiAmGmKi+8eYhGPF/s4AjBAx0RATHTEBPEBMNMRER0wADxATDTHRERPAA8REQ0x0xATwADHREBMdMQE8QEw0xERHTAAPOBeTD2YLvQMuLybL7+7fvX7G7BaCmADIjUsx2b517t2tG2cLvQMO7jSn9u40h3fAxMQWMQE8QEw0xERHTAAPEBMNMdERE8ADxERDTHTEBPAAMdEQEx0xATxATDS/j0mxd8DEBECt3P/rxsfExB4x0RETwAPERENMdMQE8EAZMbl/efrVztWZ94u+MyEmmtJjUvB/B8AItS82Lm0uTBR6p9W58uLUg6szt4mJvTJiEgatycNg7cvBYH3C/KgQg353/nC/8wYxARxGTDTEREdMAA8QEw0x0RETwAPERFNqTP7Tv/+B2S0EMQGQG2KiISY6YgJ4gJhoiImOmAAeICYaYqIjJoAHnIrJCjFREBMAuSEmGmKiIyaAB4iJpsSY/PnBxvJrRf7OiAmA3LgUk+A/nJt/eGP2DbNbiOCTtyd3V5tfDtZ/WegdcH9zaX7/3tLwDpiYAKgBYqIhJjpiAniAmGiIiY6YAB4gJpp/iMk8MRH8Y0zMLgAXlXw9k0JjsrVy7m+3b537vtktxN4Xze8Pn5n8beFvwN9b+tv+5vKfmN1ClHkKerMJwDV8ikvDR4J1PCMBHEZENEREx3skgMOIiIaI6IgI4DAioiEiOiICOKy9MLG4efEPCn0zmojoSonIVuuF6I31wiPS6/754UHnNSICOMilT2cREU2Zn87q73d+QEQABxERDRHRERHAYU5FhOuRSIgIgBMjIhoioiMigMOIiIaI6IgI4DAioiEiOiICOIyIaEqNyN3rhd4WIgLgxIiIhojoiAjgMCKiISI6IgI4zLGI/E335tlXzW4hdlZ/+fLenV99WOT1PiJEBEAtlByRQm3dnPs4+GB22uwWYufz5pm91flLxUdk6eODex8UeltKj0jBDyIAjAAR0RARHREBHNZeaNwmIvaIiI6IAA4jIhoioiMigMOIiIaI6IgI4DAioiEiOiICOIyIaIiIjogADiMiGiKiIyKAw5yKyC0ioiAiAE6kdX6ssXmx8ZFTEbl5rtDb4lJEejutl4+CtQ9LiMjf9Pcf/s9mF4Arooi0FyZaw4hMmh8VgojoyohIf6d15mj3d+8WHZGjXvfjwUGn0NsCYATKi8jMGw+uTTfNbmGIiIaIADgRIqIjIjoiAjiKiOiIiI6IAI4iIjoioiMigKOIiI6I6IgI4CgioiMiOiICOIqI6IiIjogAjiIiOiKiIyKAo4iIjojoiAjgKJciEi6ea2yvzH0Z/Ob/fM78qBDDiLyx98V84UEkIgAqj4joyohI2Fps9DaXvwzu/abQ2/JVRIK14bMqIgIgAyKiIyI6IgI4iojoiIiOiACOci4it4iIgogAOBEnI3LzXKG3hYjoiAjgKCKiIyI6IgI4iojoiIiOiACOIiI6IqIjIoCjiIiOiOiICOCoKB5RRKKYmB8VgohoyorI4fbaj49215tFRmT4/90YRuTLQRAUelsAjAAR0RERDREBHFZWRKKARCExu4UgIjoiAuBEiIiOiGiICOAwIqIjIhoiAjiMiOiIiIaIAA4jIjq3ItJ6g4gAyIyI6IiIhogADiMiOiKiISKAw4iIjohoiAjgMJciEsVje2W2Nfj1DyfMjwoRBSQKidktBBEBUAtEREdENEQEcBgR0ZURkWBjcTKKyGD9w0JvCxEBcCJEREdENEQEcBgR0RERDREBHEZEdEREQ0QAhxERHRHREBHAYURER0Q0RARwGBHRERENEQEcRkR0RERDRACHDSMy1V5o3Da7hSEimrIiMgzIfBQSs1uIMAgmv4rIYFDobQEwAkRER0Q0RARwGBHRuRWR/0hEAGRXWkSuTl/qXD59xuwWgojoiAiAE3ExItEp4c2PCkFENEQEcBgR0RERDREBHEZEdEREQ0QAhxERHRHREBHAYURER0Q0RARwGBHRlReRD4gIgGpzLCJTWyuzhd+WvdX5S8OIFHtbHkXk10QEQHURER0R0RARwGFEREdENEQEcBgR0ZURkYON5ane5tLtMBwr7Oy6ESIC4ESIiI6IaIgI4DAioiMiGiICOIyI6IiIhogADiMiOiKiISKAw4iIzq2IrDeJCIDMiIiOiGiICOCwzYWJM+2LjUtmtzBERFNaRIK1d/s7rUJvS3jQmRpG5OMwDAu9LQBGgIjoiIiGiAAOIyI6IqIhIoDDiIiOiGiICOCw8iIyc7tz5cUps1sIIqIjIgBOhIjoiIiGiAAOIyK6MiMy3CQiAKqLiOiIiIaIAA4jIjoioiEigMOIiI6IaIgI4DCXIrJ14+yZ7ZW5wm/LMCK3gzvNQm8LEQFQC0RER0Q0RARwGBHRERENEQEcRkR0RERDRACHERFdGRHZv3v9TK+9XPhtOdr9HREBkB0R0RERDREBHEZEdEREQ0QAhxERHRHREBHAYURER0Q0RARwGBHRERENEQEcdu/CxBv3FxpNs1sYIqIpLSI7ax8fBK1Cb0t/v3Nm0OteIiKAg4iIjohoiAjgMCKiIyIaIgI4jIjoiIiGiAAOIyI6IqIhIoDDyohIa/GVxjAirY33Xpo0PyoEEdEREQAnQkR0RERDRACHEREdEdEQEcBhRERHRDREBHAYEdEREQ0RARzmUkQe3ph9I7g1V+htCVtvNXZX51vBJ28XeltKi8juOhEBkB0R0RARHREBHEZENERER0QAhxERDRHRERHAYUREQ0R0RARwGBHRlBaRe0tv9DeXC70tESIC4ESIiIaI6IgI4DAioiEiOiICOIyIaIiIjogADiMiGiKiIyKAw9oXJ36+udD4idktBBHRlRGRMGw1DnfXPw33Ws+bHxXisNd9fXDw8J0wHCMigGuiZyHRsxGzWwgioistIsH6l2HQKvS2HO533hj0u4U/qwIwAkREQ0R0RARwGBHREBEdEQEcRkQ0RERHRACHERENEdEREcBhZUQkikcUkSgm5keFICIaIgLgxIiIhojoiAjgMCKiISI6IgI4jIhoiIiOiAAOcyki2zdnfxr9z+wWIorH3ur8bSJij4gADnMpItGzkOjZiNktRBSP6JlI9IzE/KgQRARALRARDRHRERHAYUREQ0R0RARwGBHREBEdEQEcRkQ0RERHRACHERFNWRGJAhKFxOwWgogAODEioiEiOiICOIyIaIiIjogADiMiGvcistYiIgAyu//XE+fbC3/wmtktBBHRlRKRYTyOdtZuFx2Ro4POT6P/mV0ALmlfbFzaXJg4Y3YLQUR0ZUXkq2ciw2ck5keFiJ6FRM9GzC4AlxARDRHRERHAYUREQ0R0RARwGBHREBEdEQEcRkQ0RERHRACHERENEdEREcBhZUSkc+XFqWFEbpvdwhARDREBcGJERENEdEQEcBgR0RARHREBHOZSRLZX5t7Zujn7utktxN5nzed3V5ufERF7RARwmGMRubR142yhtyW405zaW50v/LYQEQC1QEQ0RERHRACHERENEdEREcBhRERDRHREBHAYEdEQER0RARxGRDREREdEAIcREU1ZEem1ly/t371e6G0hIgBOjIhoiIiOiAAOIyIaIqIjIoDD2guN9zd+/cyrZrcQRERXSkT2Ws8f7qx9VnhEDh6+c9jrFnomAQAjMozI7Y0Lz0yZ3UIQEV0ZETkIWlNHO2uF35ZBr3upv98p9LYAGBEioiEiOiICOIyIaIiIjogADiMiGiKiIyKAw4iIhojoiAjgMCKiISI6IgI4jIhoiIiOiAAOKyUil0+feXB1+pLZLQwR0RARACdGRDREREdEAIcREQ0R0RERwGEuRWRrZfZ2cPNcobdl5/PmmWFECr8tRARALRARDRHRERHAYUREQ0R0RARwGBHREBEdEQEcRkQ0RERHRACHERENEdEREcBhRERDRHREBHAYEdGUFpHNpdsHG8uF3hYiAuDEiIiGiOiICOAwIqIhIjoiAjiqdX6s0V6YaA0jMml+VAgioisjIv2d1pmjYK3w23LU694ODzqF3hYAI0BEdERER0QARxERHRHRERHAUURER0R0RARwFBHREREdEQEcRUR0RERHRABHEREdEdEREcBRRERHRHREBHBUeRGZeePBtemm2S0MEdEQEQAnQkR0RERHRABHuRSRcPFcY3tltjWMSKG3ZRiRN/a+mC88iEQEQOURER0R0RERwFFEREdEdEQEcBQR0RERHREBHEVEdERER0QARxERHRHRERHAUURER0R0RARwFBHREREdEQEcRUR0ZUQkbC02epvLrWBjsdDbQkQAnAgR0RERHREBHBXFI4pIFBPzo0IQEU1ZETncbr1xtLte7G0Jw8YwIq0wCAq9LQBGgIjoiIiGiAAOIyI6IqIhIoDDiIiOiGiICOAwIqIjIhoiAjiMiOiIiIaIAA4jIjoioiEigMOIiI6IaIgI4DAioiMiGiICOKysiEQBiUJidgtBRHREBMCJuBSRKB5RRKKYmB8VIgpIFBKzWwgiAqAWiIiOiGiICOAwIqIjIhoiAjiMiOiIiIaIAA4jIjoioiEigMOIiI6IaIgI4DAioiMiGiICOIyI6IiIhogADiMiOiKiISKAw4iIroyIRPGIIhLFxPyoEEQEwIkMIzLVXmjcNruFISKasiISBSQKidktRBSPryIyjIn5EQBXEBEdEdEQEcBhRERHRDREBHAYEdEREQ0RARxGRHRERENEAIcRER0R0RARwGFEREdENEQEcBgR0RERDREBHEZEdEREQ0QAhxERHRHREBHAYaVF5Or0pc7l02fMbiGGEZnaWpkt/Lbsrc5fGkak2NtCRADUARHRERENEQEcRkR0RERDRACHEREdEdEQEcBhRERHRDREBHAYEdEREQ0RARxGRHRERENEAIcRER0R0RARwGFEREdENEQEcBgR0RERDREBXDY29v8DqIh/a45PMeQAAAAASUVORK5CYII="/>
          <p:cNvSpPr/>
          <p:nvPr/>
        </p:nvSpPr>
        <p:spPr>
          <a:xfrm>
            <a:off x="7071360" y="3678456"/>
            <a:ext cx="487680" cy="487680"/>
          </a:xfrm>
          <a:prstGeom prst="rect">
            <a:avLst/>
          </a:prstGeom>
          <a:noFill/>
          <a:ln>
            <a:noFill/>
          </a:ln>
        </p:spPr>
        <p:txBody>
          <a:bodyPr spcFirstLastPara="1" wrap="square" lIns="146300" tIns="73150" rIns="146300" bIns="73150" anchor="t" anchorCtr="0">
            <a:noAutofit/>
          </a:bodyPr>
          <a:lstStyle/>
          <a:p>
            <a:pPr marL="0" marR="0" lvl="0" indent="0" algn="l" rtl="0">
              <a:spcBef>
                <a:spcPts val="0"/>
              </a:spcBef>
              <a:spcAft>
                <a:spcPts val="0"/>
              </a:spcAft>
              <a:buNone/>
            </a:pPr>
            <a:endParaRPr sz="4608">
              <a:solidFill>
                <a:schemeClr val="dk1"/>
              </a:solidFill>
              <a:latin typeface="Calibri"/>
              <a:ea typeface="Calibri"/>
              <a:cs typeface="Calibri"/>
              <a:sym typeface="Calibri"/>
            </a:endParaRPr>
          </a:p>
        </p:txBody>
      </p:sp>
      <p:sp>
        <p:nvSpPr>
          <p:cNvPr id="228" name="Google Shape;228;p9"/>
          <p:cNvSpPr txBox="1"/>
          <p:nvPr/>
        </p:nvSpPr>
        <p:spPr>
          <a:xfrm>
            <a:off x="2621280" y="7331148"/>
            <a:ext cx="9875520" cy="777240"/>
          </a:xfrm>
          <a:prstGeom prst="rect">
            <a:avLst/>
          </a:prstGeom>
          <a:noFill/>
          <a:ln>
            <a:noFill/>
          </a:ln>
        </p:spPr>
        <p:txBody>
          <a:bodyPr spcFirstLastPara="1" wrap="square" lIns="109725" tIns="54850" rIns="109725" bIns="54850" anchor="ctr" anchorCtr="0">
            <a:normAutofit fontScale="92500"/>
          </a:bodyPr>
          <a:lstStyle/>
          <a:p>
            <a:pPr marL="0" marR="0" lvl="0" indent="0" algn="l" rtl="0">
              <a:spcBef>
                <a:spcPts val="0"/>
              </a:spcBef>
              <a:spcAft>
                <a:spcPts val="0"/>
              </a:spcAft>
              <a:buClr>
                <a:schemeClr val="lt1"/>
              </a:buClr>
              <a:buSzPts val="3359"/>
              <a:buFont typeface="Helvetica Neue"/>
              <a:buNone/>
            </a:pPr>
            <a:r>
              <a:rPr lang="en-US" sz="3359" b="1" dirty="0">
                <a:solidFill>
                  <a:schemeClr val="lt1"/>
                </a:solidFill>
                <a:latin typeface="Helvetica Neue"/>
                <a:ea typeface="Helvetica Neue"/>
                <a:cs typeface="Helvetica Neue"/>
                <a:sym typeface="Helvetica Neue"/>
              </a:rPr>
              <a:t>Protein Interaction Networks – Centrality metrics</a:t>
            </a:r>
            <a:endParaRPr dirty="0"/>
          </a:p>
        </p:txBody>
      </p:sp>
      <p:pic>
        <p:nvPicPr>
          <p:cNvPr id="229" name="Google Shape;229;p9"/>
          <p:cNvPicPr preferRelativeResize="0"/>
          <p:nvPr/>
        </p:nvPicPr>
        <p:blipFill rotWithShape="1">
          <a:blip r:embed="rId3">
            <a:alphaModFix/>
          </a:blip>
          <a:srcRect/>
          <a:stretch/>
        </p:blipFill>
        <p:spPr>
          <a:xfrm>
            <a:off x="1099652" y="400971"/>
            <a:ext cx="12431096" cy="6118430"/>
          </a:xfrm>
          <a:prstGeom prst="rect">
            <a:avLst/>
          </a:prstGeom>
          <a:noFill/>
          <a:ln>
            <a:noFill/>
          </a:ln>
        </p:spPr>
      </p:pic>
      <p:grpSp>
        <p:nvGrpSpPr>
          <p:cNvPr id="230" name="Google Shape;230;p9"/>
          <p:cNvGrpSpPr/>
          <p:nvPr/>
        </p:nvGrpSpPr>
        <p:grpSpPr>
          <a:xfrm>
            <a:off x="3264276" y="224274"/>
            <a:ext cx="3368384" cy="2548735"/>
            <a:chOff x="3264276" y="537093"/>
            <a:chExt cx="3368384" cy="2548735"/>
          </a:xfrm>
        </p:grpSpPr>
        <p:grpSp>
          <p:nvGrpSpPr>
            <p:cNvPr id="231" name="Google Shape;231;p9"/>
            <p:cNvGrpSpPr/>
            <p:nvPr/>
          </p:nvGrpSpPr>
          <p:grpSpPr>
            <a:xfrm>
              <a:off x="3264276" y="1214504"/>
              <a:ext cx="3368384" cy="1871324"/>
              <a:chOff x="2635" y="188889"/>
              <a:chExt cx="3368384" cy="1871324"/>
            </a:xfrm>
          </p:grpSpPr>
          <p:sp>
            <p:nvSpPr>
              <p:cNvPr id="232" name="Google Shape;232;p9"/>
              <p:cNvSpPr/>
              <p:nvPr/>
            </p:nvSpPr>
            <p:spPr>
              <a:xfrm>
                <a:off x="2635" y="188889"/>
                <a:ext cx="1871324" cy="1871324"/>
              </a:xfrm>
              <a:prstGeom prst="ellipse">
                <a:avLst/>
              </a:prstGeom>
              <a:solidFill>
                <a:srgbClr val="92D050">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txBox="1"/>
              <p:nvPr/>
            </p:nvSpPr>
            <p:spPr>
              <a:xfrm>
                <a:off x="276684" y="462938"/>
                <a:ext cx="1323226" cy="1323226"/>
              </a:xfrm>
              <a:prstGeom prst="rect">
                <a:avLst/>
              </a:prstGeom>
              <a:noFill/>
              <a:ln>
                <a:noFill/>
              </a:ln>
            </p:spPr>
            <p:txBody>
              <a:bodyPr spcFirstLastPara="1" wrap="square" lIns="102975" tIns="82550" rIns="102975" bIns="82550" anchor="ctr" anchorCtr="0">
                <a:noAutofit/>
              </a:bodyPr>
              <a:lstStyle/>
              <a:p>
                <a:pPr marL="0" marR="0" lvl="0" indent="0" algn="ctr" rtl="0">
                  <a:lnSpc>
                    <a:spcPct val="90000"/>
                  </a:lnSpc>
                  <a:spcBef>
                    <a:spcPts val="0"/>
                  </a:spcBef>
                  <a:spcAft>
                    <a:spcPts val="0"/>
                  </a:spcAft>
                  <a:buNone/>
                </a:pPr>
                <a:r>
                  <a:rPr lang="en-US" sz="6500">
                    <a:solidFill>
                      <a:schemeClr val="dk1"/>
                    </a:solidFill>
                    <a:latin typeface="Calibri"/>
                    <a:ea typeface="Calibri"/>
                    <a:cs typeface="Calibri"/>
                    <a:sym typeface="Calibri"/>
                  </a:rPr>
                  <a:t> </a:t>
                </a:r>
                <a:endParaRPr sz="6500">
                  <a:solidFill>
                    <a:schemeClr val="dk1"/>
                  </a:solidFill>
                  <a:latin typeface="Calibri"/>
                  <a:ea typeface="Calibri"/>
                  <a:cs typeface="Calibri"/>
                  <a:sym typeface="Calibri"/>
                </a:endParaRPr>
              </a:p>
            </p:txBody>
          </p:sp>
          <p:sp>
            <p:nvSpPr>
              <p:cNvPr id="234" name="Google Shape;234;p9"/>
              <p:cNvSpPr/>
              <p:nvPr/>
            </p:nvSpPr>
            <p:spPr>
              <a:xfrm>
                <a:off x="1499695" y="188889"/>
                <a:ext cx="1871324" cy="1871324"/>
              </a:xfrm>
              <a:prstGeom prst="ellipse">
                <a:avLst/>
              </a:prstGeom>
              <a:solidFill>
                <a:srgbClr val="F6C143">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txBox="1"/>
              <p:nvPr/>
            </p:nvSpPr>
            <p:spPr>
              <a:xfrm>
                <a:off x="1773744" y="462938"/>
                <a:ext cx="1323226" cy="1323226"/>
              </a:xfrm>
              <a:prstGeom prst="rect">
                <a:avLst/>
              </a:prstGeom>
              <a:noFill/>
              <a:ln>
                <a:noFill/>
              </a:ln>
            </p:spPr>
            <p:txBody>
              <a:bodyPr spcFirstLastPara="1" wrap="square" lIns="102975" tIns="82550" rIns="102975" bIns="82550" anchor="ctr" anchorCtr="0">
                <a:noAutofit/>
              </a:bodyPr>
              <a:lstStyle/>
              <a:p>
                <a:pPr marL="0" marR="0" lvl="0" indent="0" algn="ctr" rtl="0">
                  <a:lnSpc>
                    <a:spcPct val="90000"/>
                  </a:lnSpc>
                  <a:spcBef>
                    <a:spcPts val="0"/>
                  </a:spcBef>
                  <a:spcAft>
                    <a:spcPts val="0"/>
                  </a:spcAft>
                  <a:buNone/>
                </a:pPr>
                <a:r>
                  <a:rPr lang="en-US" sz="6500">
                    <a:solidFill>
                      <a:schemeClr val="dk1"/>
                    </a:solidFill>
                    <a:latin typeface="Calibri"/>
                    <a:ea typeface="Calibri"/>
                    <a:cs typeface="Calibri"/>
                    <a:sym typeface="Calibri"/>
                  </a:rPr>
                  <a:t> </a:t>
                </a:r>
                <a:endParaRPr sz="6500">
                  <a:solidFill>
                    <a:schemeClr val="dk1"/>
                  </a:solidFill>
                  <a:latin typeface="Calibri"/>
                  <a:ea typeface="Calibri"/>
                  <a:cs typeface="Calibri"/>
                  <a:sym typeface="Calibri"/>
                </a:endParaRPr>
              </a:p>
            </p:txBody>
          </p:sp>
        </p:grpSp>
        <p:sp>
          <p:nvSpPr>
            <p:cNvPr id="236" name="Google Shape;236;p9"/>
            <p:cNvSpPr txBox="1"/>
            <p:nvPr/>
          </p:nvSpPr>
          <p:spPr>
            <a:xfrm>
              <a:off x="3607870" y="537093"/>
              <a:ext cx="250741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8345A"/>
                  </a:solidFill>
                  <a:latin typeface="Helvetica Neue"/>
                  <a:ea typeface="Helvetica Neue"/>
                  <a:cs typeface="Helvetica Neue"/>
                  <a:sym typeface="Helvetica Neue"/>
                </a:rPr>
                <a:t>Protein One</a:t>
              </a:r>
              <a:endParaRPr sz="3200" b="1">
                <a:solidFill>
                  <a:srgbClr val="08345A"/>
                </a:solidFill>
                <a:latin typeface="Helvetica Neue"/>
                <a:ea typeface="Helvetica Neue"/>
                <a:cs typeface="Helvetica Neue"/>
                <a:sym typeface="Helvetica Neue"/>
              </a:endParaRPr>
            </a:p>
          </p:txBody>
        </p:sp>
      </p:grpSp>
      <p:grpSp>
        <p:nvGrpSpPr>
          <p:cNvPr id="237" name="Google Shape;237;p9"/>
          <p:cNvGrpSpPr/>
          <p:nvPr/>
        </p:nvGrpSpPr>
        <p:grpSpPr>
          <a:xfrm>
            <a:off x="8157621" y="224274"/>
            <a:ext cx="3443006" cy="2594377"/>
            <a:chOff x="8157621" y="537093"/>
            <a:chExt cx="3443006" cy="2594377"/>
          </a:xfrm>
        </p:grpSpPr>
        <p:grpSp>
          <p:nvGrpSpPr>
            <p:cNvPr id="238" name="Google Shape;238;p9"/>
            <p:cNvGrpSpPr/>
            <p:nvPr/>
          </p:nvGrpSpPr>
          <p:grpSpPr>
            <a:xfrm>
              <a:off x="8157621" y="1218689"/>
              <a:ext cx="3443006" cy="1912781"/>
              <a:chOff x="2694" y="193074"/>
              <a:chExt cx="3443006" cy="1912781"/>
            </a:xfrm>
          </p:grpSpPr>
          <p:sp>
            <p:nvSpPr>
              <p:cNvPr id="239" name="Google Shape;239;p9"/>
              <p:cNvSpPr/>
              <p:nvPr/>
            </p:nvSpPr>
            <p:spPr>
              <a:xfrm>
                <a:off x="2694" y="193074"/>
                <a:ext cx="1912781" cy="1912781"/>
              </a:xfrm>
              <a:prstGeom prst="ellipse">
                <a:avLst/>
              </a:prstGeom>
              <a:solidFill>
                <a:srgbClr val="F6C143">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txBox="1"/>
              <p:nvPr/>
            </p:nvSpPr>
            <p:spPr>
              <a:xfrm>
                <a:off x="282814" y="473194"/>
                <a:ext cx="1352541" cy="1352541"/>
              </a:xfrm>
              <a:prstGeom prst="rect">
                <a:avLst/>
              </a:prstGeom>
              <a:noFill/>
              <a:ln>
                <a:noFill/>
              </a:ln>
            </p:spPr>
            <p:txBody>
              <a:bodyPr spcFirstLastPara="1" wrap="square" lIns="105250" tIns="82550" rIns="105250" bIns="82550" anchor="ctr" anchorCtr="0">
                <a:noAutofit/>
              </a:bodyPr>
              <a:lstStyle/>
              <a:p>
                <a:pPr marL="0" marR="0" lvl="0" indent="0" algn="ctr" rtl="0">
                  <a:lnSpc>
                    <a:spcPct val="90000"/>
                  </a:lnSpc>
                  <a:spcBef>
                    <a:spcPts val="0"/>
                  </a:spcBef>
                  <a:spcAft>
                    <a:spcPts val="0"/>
                  </a:spcAft>
                  <a:buNone/>
                </a:pPr>
                <a:r>
                  <a:rPr lang="en-US" sz="6500">
                    <a:solidFill>
                      <a:schemeClr val="dk1"/>
                    </a:solidFill>
                    <a:latin typeface="Calibri"/>
                    <a:ea typeface="Calibri"/>
                    <a:cs typeface="Calibri"/>
                    <a:sym typeface="Calibri"/>
                  </a:rPr>
                  <a:t> </a:t>
                </a:r>
                <a:endParaRPr sz="6500">
                  <a:solidFill>
                    <a:schemeClr val="dk1"/>
                  </a:solidFill>
                  <a:latin typeface="Calibri"/>
                  <a:ea typeface="Calibri"/>
                  <a:cs typeface="Calibri"/>
                  <a:sym typeface="Calibri"/>
                </a:endParaRPr>
              </a:p>
            </p:txBody>
          </p:sp>
          <p:sp>
            <p:nvSpPr>
              <p:cNvPr id="241" name="Google Shape;241;p9"/>
              <p:cNvSpPr/>
              <p:nvPr/>
            </p:nvSpPr>
            <p:spPr>
              <a:xfrm>
                <a:off x="1532919" y="193074"/>
                <a:ext cx="1912781" cy="1912781"/>
              </a:xfrm>
              <a:prstGeom prst="ellipse">
                <a:avLst/>
              </a:prstGeom>
              <a:solidFill>
                <a:srgbClr val="5C9BA4">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txBox="1"/>
              <p:nvPr/>
            </p:nvSpPr>
            <p:spPr>
              <a:xfrm>
                <a:off x="1813039" y="473194"/>
                <a:ext cx="1352541" cy="1352541"/>
              </a:xfrm>
              <a:prstGeom prst="rect">
                <a:avLst/>
              </a:prstGeom>
              <a:noFill/>
              <a:ln>
                <a:noFill/>
              </a:ln>
            </p:spPr>
            <p:txBody>
              <a:bodyPr spcFirstLastPara="1" wrap="square" lIns="105250" tIns="82550" rIns="105250" bIns="82550" anchor="ctr" anchorCtr="0">
                <a:noAutofit/>
              </a:bodyPr>
              <a:lstStyle/>
              <a:p>
                <a:pPr marL="0" marR="0" lvl="0" indent="0" algn="ctr" rtl="0">
                  <a:lnSpc>
                    <a:spcPct val="90000"/>
                  </a:lnSpc>
                  <a:spcBef>
                    <a:spcPts val="0"/>
                  </a:spcBef>
                  <a:spcAft>
                    <a:spcPts val="0"/>
                  </a:spcAft>
                  <a:buNone/>
                </a:pPr>
                <a:r>
                  <a:rPr lang="en-US" sz="6500">
                    <a:solidFill>
                      <a:schemeClr val="dk1"/>
                    </a:solidFill>
                    <a:latin typeface="Calibri"/>
                    <a:ea typeface="Calibri"/>
                    <a:cs typeface="Calibri"/>
                    <a:sym typeface="Calibri"/>
                  </a:rPr>
                  <a:t> </a:t>
                </a:r>
                <a:endParaRPr sz="6500">
                  <a:solidFill>
                    <a:schemeClr val="dk1"/>
                  </a:solidFill>
                  <a:latin typeface="Calibri"/>
                  <a:ea typeface="Calibri"/>
                  <a:cs typeface="Calibri"/>
                  <a:sym typeface="Calibri"/>
                </a:endParaRPr>
              </a:p>
            </p:txBody>
          </p:sp>
        </p:grpSp>
        <p:sp>
          <p:nvSpPr>
            <p:cNvPr id="243" name="Google Shape;243;p9"/>
            <p:cNvSpPr txBox="1"/>
            <p:nvPr/>
          </p:nvSpPr>
          <p:spPr>
            <a:xfrm>
              <a:off x="8623506" y="537093"/>
              <a:ext cx="249940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8345A"/>
                  </a:solidFill>
                  <a:latin typeface="Helvetica Neue"/>
                  <a:ea typeface="Helvetica Neue"/>
                  <a:cs typeface="Helvetica Neue"/>
                  <a:sym typeface="Helvetica Neue"/>
                </a:rPr>
                <a:t>Protein Two</a:t>
              </a:r>
              <a:endParaRPr sz="3200" b="1">
                <a:solidFill>
                  <a:srgbClr val="08345A"/>
                </a:solidFill>
                <a:latin typeface="Helvetica Neue"/>
                <a:ea typeface="Helvetica Neue"/>
                <a:cs typeface="Helvetica Neue"/>
                <a:sym typeface="Helvetica Neue"/>
              </a:endParaRPr>
            </a:p>
          </p:txBody>
        </p:sp>
      </p:grpSp>
      <p:grpSp>
        <p:nvGrpSpPr>
          <p:cNvPr id="244" name="Google Shape;244;p9"/>
          <p:cNvGrpSpPr/>
          <p:nvPr/>
        </p:nvGrpSpPr>
        <p:grpSpPr>
          <a:xfrm>
            <a:off x="4648541" y="4299285"/>
            <a:ext cx="5609802" cy="2701810"/>
            <a:chOff x="4648541" y="4612104"/>
            <a:chExt cx="5609802" cy="2701810"/>
          </a:xfrm>
        </p:grpSpPr>
        <p:grpSp>
          <p:nvGrpSpPr>
            <p:cNvPr id="245" name="Google Shape;245;p9"/>
            <p:cNvGrpSpPr/>
            <p:nvPr/>
          </p:nvGrpSpPr>
          <p:grpSpPr>
            <a:xfrm>
              <a:off x="4648541" y="4612104"/>
              <a:ext cx="5609802" cy="2157616"/>
              <a:chOff x="2467" y="792770"/>
              <a:chExt cx="5609802" cy="2157616"/>
            </a:xfrm>
          </p:grpSpPr>
          <p:sp>
            <p:nvSpPr>
              <p:cNvPr id="246" name="Google Shape;246;p9"/>
              <p:cNvSpPr/>
              <p:nvPr/>
            </p:nvSpPr>
            <p:spPr>
              <a:xfrm>
                <a:off x="2467" y="792770"/>
                <a:ext cx="2157616" cy="2157616"/>
              </a:xfrm>
              <a:prstGeom prst="ellipse">
                <a:avLst/>
              </a:prstGeom>
              <a:solidFill>
                <a:srgbClr val="92D050">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p:nvPr/>
            </p:nvSpPr>
            <p:spPr>
              <a:xfrm>
                <a:off x="318443" y="1108746"/>
                <a:ext cx="1525664" cy="1525664"/>
              </a:xfrm>
              <a:prstGeom prst="rect">
                <a:avLst/>
              </a:prstGeom>
              <a:noFill/>
              <a:ln>
                <a:noFill/>
              </a:ln>
            </p:spPr>
            <p:txBody>
              <a:bodyPr spcFirstLastPara="1" wrap="square" lIns="118725" tIns="82550" rIns="118725" bIns="82550" anchor="ctr" anchorCtr="0">
                <a:noAutofit/>
              </a:bodyPr>
              <a:lstStyle/>
              <a:p>
                <a:pPr marL="0" marR="0" lvl="0" indent="0" algn="ctr" rtl="0">
                  <a:lnSpc>
                    <a:spcPct val="90000"/>
                  </a:lnSpc>
                  <a:spcBef>
                    <a:spcPts val="0"/>
                  </a:spcBef>
                  <a:spcAft>
                    <a:spcPts val="0"/>
                  </a:spcAft>
                  <a:buNone/>
                </a:pPr>
                <a:r>
                  <a:rPr lang="en-US" sz="6500">
                    <a:solidFill>
                      <a:schemeClr val="dk1"/>
                    </a:solidFill>
                    <a:latin typeface="Calibri"/>
                    <a:ea typeface="Calibri"/>
                    <a:cs typeface="Calibri"/>
                    <a:sym typeface="Calibri"/>
                  </a:rPr>
                  <a:t> </a:t>
                </a:r>
                <a:endParaRPr sz="6500">
                  <a:solidFill>
                    <a:schemeClr val="dk1"/>
                  </a:solidFill>
                  <a:latin typeface="Calibri"/>
                  <a:ea typeface="Calibri"/>
                  <a:cs typeface="Calibri"/>
                  <a:sym typeface="Calibri"/>
                </a:endParaRPr>
              </a:p>
            </p:txBody>
          </p:sp>
          <p:sp>
            <p:nvSpPr>
              <p:cNvPr id="248" name="Google Shape;248;p9"/>
              <p:cNvSpPr/>
              <p:nvPr/>
            </p:nvSpPr>
            <p:spPr>
              <a:xfrm>
                <a:off x="1728560" y="792770"/>
                <a:ext cx="2157616" cy="2157616"/>
              </a:xfrm>
              <a:prstGeom prst="ellipse">
                <a:avLst/>
              </a:prstGeom>
              <a:solidFill>
                <a:srgbClr val="F6C143">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txBox="1"/>
              <p:nvPr/>
            </p:nvSpPr>
            <p:spPr>
              <a:xfrm>
                <a:off x="2044536" y="1108746"/>
                <a:ext cx="1525664" cy="1525664"/>
              </a:xfrm>
              <a:prstGeom prst="rect">
                <a:avLst/>
              </a:prstGeom>
              <a:noFill/>
              <a:ln>
                <a:noFill/>
              </a:ln>
            </p:spPr>
            <p:txBody>
              <a:bodyPr spcFirstLastPara="1" wrap="square" lIns="118725" tIns="82550" rIns="118725" bIns="82550" anchor="ctr" anchorCtr="0">
                <a:noAutofit/>
              </a:bodyPr>
              <a:lstStyle/>
              <a:p>
                <a:pPr marL="0" marR="0" lvl="0" indent="0" algn="ctr" rtl="0">
                  <a:lnSpc>
                    <a:spcPct val="90000"/>
                  </a:lnSpc>
                  <a:spcBef>
                    <a:spcPts val="0"/>
                  </a:spcBef>
                  <a:spcAft>
                    <a:spcPts val="0"/>
                  </a:spcAft>
                  <a:buNone/>
                </a:pPr>
                <a:r>
                  <a:rPr lang="en-US" sz="6500">
                    <a:solidFill>
                      <a:schemeClr val="dk1"/>
                    </a:solidFill>
                    <a:latin typeface="Calibri"/>
                    <a:ea typeface="Calibri"/>
                    <a:cs typeface="Calibri"/>
                    <a:sym typeface="Calibri"/>
                  </a:rPr>
                  <a:t> </a:t>
                </a:r>
                <a:endParaRPr sz="6500">
                  <a:solidFill>
                    <a:schemeClr val="dk1"/>
                  </a:solidFill>
                  <a:latin typeface="Calibri"/>
                  <a:ea typeface="Calibri"/>
                  <a:cs typeface="Calibri"/>
                  <a:sym typeface="Calibri"/>
                </a:endParaRPr>
              </a:p>
            </p:txBody>
          </p:sp>
          <p:sp>
            <p:nvSpPr>
              <p:cNvPr id="250" name="Google Shape;250;p9"/>
              <p:cNvSpPr/>
              <p:nvPr/>
            </p:nvSpPr>
            <p:spPr>
              <a:xfrm>
                <a:off x="3454653" y="792770"/>
                <a:ext cx="2157616" cy="2157616"/>
              </a:xfrm>
              <a:prstGeom prst="ellipse">
                <a:avLst/>
              </a:prstGeom>
              <a:solidFill>
                <a:srgbClr val="5C9BA4">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txBox="1"/>
              <p:nvPr/>
            </p:nvSpPr>
            <p:spPr>
              <a:xfrm>
                <a:off x="3770629" y="1108746"/>
                <a:ext cx="1525664" cy="1525664"/>
              </a:xfrm>
              <a:prstGeom prst="rect">
                <a:avLst/>
              </a:prstGeom>
              <a:noFill/>
              <a:ln>
                <a:noFill/>
              </a:ln>
            </p:spPr>
            <p:txBody>
              <a:bodyPr spcFirstLastPara="1" wrap="square" lIns="118725" tIns="82550" rIns="118725" bIns="82550" anchor="ctr" anchorCtr="0">
                <a:noAutofit/>
              </a:bodyPr>
              <a:lstStyle/>
              <a:p>
                <a:pPr marL="0" marR="0" lvl="0" indent="0" algn="ctr" rtl="0">
                  <a:lnSpc>
                    <a:spcPct val="90000"/>
                  </a:lnSpc>
                  <a:spcBef>
                    <a:spcPts val="0"/>
                  </a:spcBef>
                  <a:spcAft>
                    <a:spcPts val="0"/>
                  </a:spcAft>
                  <a:buNone/>
                </a:pPr>
                <a:r>
                  <a:rPr lang="en-US" sz="6500">
                    <a:solidFill>
                      <a:schemeClr val="dk1"/>
                    </a:solidFill>
                    <a:latin typeface="Calibri"/>
                    <a:ea typeface="Calibri"/>
                    <a:cs typeface="Calibri"/>
                    <a:sym typeface="Calibri"/>
                  </a:rPr>
                  <a:t> </a:t>
                </a:r>
                <a:endParaRPr sz="6500">
                  <a:solidFill>
                    <a:schemeClr val="dk1"/>
                  </a:solidFill>
                  <a:latin typeface="Calibri"/>
                  <a:ea typeface="Calibri"/>
                  <a:cs typeface="Calibri"/>
                  <a:sym typeface="Calibri"/>
                </a:endParaRPr>
              </a:p>
            </p:txBody>
          </p:sp>
        </p:grpSp>
        <p:sp>
          <p:nvSpPr>
            <p:cNvPr id="252" name="Google Shape;252;p9"/>
            <p:cNvSpPr txBox="1"/>
            <p:nvPr/>
          </p:nvSpPr>
          <p:spPr>
            <a:xfrm>
              <a:off x="4650848" y="6729139"/>
              <a:ext cx="532870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8345A"/>
                  </a:solidFill>
                  <a:latin typeface="Helvetica Neue"/>
                  <a:ea typeface="Helvetica Neue"/>
                  <a:cs typeface="Helvetica Neue"/>
                  <a:sym typeface="Helvetica Neue"/>
                </a:rPr>
                <a:t>Protein-protein Interaction</a:t>
              </a:r>
              <a:endParaRPr sz="3200" b="1">
                <a:solidFill>
                  <a:srgbClr val="08345A"/>
                </a:solidFill>
                <a:latin typeface="Helvetica Neue"/>
                <a:ea typeface="Helvetica Neue"/>
                <a:cs typeface="Helvetica Neue"/>
                <a:sym typeface="Helvetica Neue"/>
              </a:endParaRPr>
            </a:p>
          </p:txBody>
        </p:sp>
      </p:grpSp>
      <p:cxnSp>
        <p:nvCxnSpPr>
          <p:cNvPr id="253" name="Google Shape;253;p9"/>
          <p:cNvCxnSpPr/>
          <p:nvPr/>
        </p:nvCxnSpPr>
        <p:spPr>
          <a:xfrm>
            <a:off x="4861579" y="2702357"/>
            <a:ext cx="2591864" cy="1507381"/>
          </a:xfrm>
          <a:prstGeom prst="straightConnector1">
            <a:avLst/>
          </a:prstGeom>
          <a:noFill/>
          <a:ln w="76200" cap="flat" cmpd="sng">
            <a:solidFill>
              <a:srgbClr val="08345A"/>
            </a:solidFill>
            <a:prstDash val="solid"/>
            <a:round/>
            <a:headEnd type="none" w="sm" len="sm"/>
            <a:tailEnd type="triangle" w="med" len="med"/>
          </a:ln>
        </p:spPr>
      </p:cxnSp>
      <p:cxnSp>
        <p:nvCxnSpPr>
          <p:cNvPr id="254" name="Google Shape;254;p9"/>
          <p:cNvCxnSpPr/>
          <p:nvPr/>
        </p:nvCxnSpPr>
        <p:spPr>
          <a:xfrm flipH="1">
            <a:off x="7503384" y="2702357"/>
            <a:ext cx="2387866" cy="1507381"/>
          </a:xfrm>
          <a:prstGeom prst="straightConnector1">
            <a:avLst/>
          </a:prstGeom>
          <a:noFill/>
          <a:ln w="76200" cap="flat" cmpd="sng">
            <a:solidFill>
              <a:srgbClr val="08345A"/>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par>
                                <p:cTn id="8" presetID="10" presetClass="entr" presetSubtype="0"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Effect transition="in" filter="fade">
                                      <p:cBhvr>
                                        <p:cTn id="10" dur="500"/>
                                        <p:tgtEl>
                                          <p:spTgt spid="2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3"/>
                                        </p:tgtEl>
                                        <p:attrNameLst>
                                          <p:attrName>style.visibility</p:attrName>
                                        </p:attrNameLst>
                                      </p:cBhvr>
                                      <p:to>
                                        <p:strVal val="visible"/>
                                      </p:to>
                                    </p:set>
                                    <p:animEffect transition="in" filter="fade">
                                      <p:cBhvr>
                                        <p:cTn id="15" dur="500"/>
                                        <p:tgtEl>
                                          <p:spTgt spid="253"/>
                                        </p:tgtEl>
                                      </p:cBhvr>
                                    </p:animEffect>
                                  </p:childTnLst>
                                </p:cTn>
                              </p:par>
                              <p:par>
                                <p:cTn id="16" presetID="10" presetClass="entr" presetSubtype="0" fill="hold" nodeType="with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500"/>
                                        <p:tgtEl>
                                          <p:spTgt spid="254"/>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fade">
                                      <p:cBhvr>
                                        <p:cTn id="22" dur="500"/>
                                        <p:tgtEl>
                                          <p:spTgt spid="2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9"/>
                                        </p:tgtEl>
                                        <p:attrNameLst>
                                          <p:attrName>style.visibility</p:attrName>
                                        </p:attrNameLst>
                                      </p:cBhvr>
                                      <p:to>
                                        <p:strVal val="visible"/>
                                      </p:to>
                                    </p:set>
                                    <p:animEffect transition="in" filter="fade">
                                      <p:cBhvr>
                                        <p:cTn id="27" dur="500"/>
                                        <p:tgtEl>
                                          <p:spTgt spid="229"/>
                                        </p:tgtEl>
                                      </p:cBhvr>
                                    </p:animEffect>
                                  </p:childTnLst>
                                </p:cTn>
                              </p:par>
                              <p:par>
                                <p:cTn id="28" presetID="10" presetClass="exit" presetSubtype="0" fill="hold" nodeType="withEffect">
                                  <p:stCondLst>
                                    <p:cond delay="0"/>
                                  </p:stCondLst>
                                  <p:childTnLst>
                                    <p:animEffect transition="out" filter="fade">
                                      <p:cBhvr>
                                        <p:cTn id="29" dur="500"/>
                                        <p:tgtEl>
                                          <p:spTgt spid="230"/>
                                        </p:tgtEl>
                                      </p:cBhvr>
                                    </p:animEffect>
                                    <p:set>
                                      <p:cBhvr>
                                        <p:cTn id="30" dur="1" fill="hold">
                                          <p:stCondLst>
                                            <p:cond delay="500"/>
                                          </p:stCondLst>
                                        </p:cTn>
                                        <p:tgtEl>
                                          <p:spTgt spid="23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37"/>
                                        </p:tgtEl>
                                      </p:cBhvr>
                                    </p:animEffect>
                                    <p:set>
                                      <p:cBhvr>
                                        <p:cTn id="33" dur="1" fill="hold">
                                          <p:stCondLst>
                                            <p:cond delay="500"/>
                                          </p:stCondLst>
                                        </p:cTn>
                                        <p:tgtEl>
                                          <p:spTgt spid="237"/>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53"/>
                                        </p:tgtEl>
                                      </p:cBhvr>
                                    </p:animEffect>
                                    <p:set>
                                      <p:cBhvr>
                                        <p:cTn id="36" dur="1" fill="hold">
                                          <p:stCondLst>
                                            <p:cond delay="500"/>
                                          </p:stCondLst>
                                        </p:cTn>
                                        <p:tgtEl>
                                          <p:spTgt spid="25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54"/>
                                        </p:tgtEl>
                                      </p:cBhvr>
                                    </p:animEffect>
                                    <p:set>
                                      <p:cBhvr>
                                        <p:cTn id="39" dur="1" fill="hold">
                                          <p:stCondLst>
                                            <p:cond delay="500"/>
                                          </p:stCondLst>
                                        </p:cTn>
                                        <p:tgtEl>
                                          <p:spTgt spid="25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44"/>
                                        </p:tgtEl>
                                      </p:cBhvr>
                                    </p:animEffect>
                                    <p:set>
                                      <p:cBhvr>
                                        <p:cTn id="42" dur="1" fill="hold">
                                          <p:stCondLst>
                                            <p:cond delay="500"/>
                                          </p:stCondLst>
                                        </p:cTn>
                                        <p:tgtEl>
                                          <p:spTgt spid="2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1"/>
          <p:cNvSpPr txBox="1"/>
          <p:nvPr/>
        </p:nvSpPr>
        <p:spPr>
          <a:xfrm>
            <a:off x="2621280" y="7331148"/>
            <a:ext cx="9875520" cy="777240"/>
          </a:xfrm>
          <a:prstGeom prst="rect">
            <a:avLst/>
          </a:prstGeom>
          <a:noFill/>
          <a:ln>
            <a:noFill/>
          </a:ln>
        </p:spPr>
        <p:txBody>
          <a:bodyPr spcFirstLastPara="1" wrap="square" lIns="109725" tIns="54850" rIns="109725" bIns="54850" anchor="ctr" anchorCtr="0">
            <a:normAutofit/>
          </a:bodyPr>
          <a:lstStyle/>
          <a:p>
            <a:pPr marL="0" marR="0" lvl="0" indent="0" algn="l" rtl="0">
              <a:spcBef>
                <a:spcPts val="0"/>
              </a:spcBef>
              <a:spcAft>
                <a:spcPts val="0"/>
              </a:spcAft>
              <a:buClr>
                <a:schemeClr val="lt1"/>
              </a:buClr>
              <a:buSzPts val="3359"/>
              <a:buFont typeface="Helvetica Neue"/>
              <a:buNone/>
            </a:pPr>
            <a:r>
              <a:rPr lang="en-US" sz="3359" b="1">
                <a:solidFill>
                  <a:schemeClr val="lt1"/>
                </a:solidFill>
                <a:latin typeface="Helvetica Neue"/>
                <a:ea typeface="Helvetica Neue"/>
                <a:cs typeface="Helvetica Neue"/>
                <a:sym typeface="Helvetica Neue"/>
              </a:rPr>
              <a:t>Neurons and Synapses</a:t>
            </a:r>
            <a:endParaRPr/>
          </a:p>
        </p:txBody>
      </p:sp>
      <p:grpSp>
        <p:nvGrpSpPr>
          <p:cNvPr id="274" name="Google Shape;274;p11"/>
          <p:cNvGrpSpPr/>
          <p:nvPr/>
        </p:nvGrpSpPr>
        <p:grpSpPr>
          <a:xfrm>
            <a:off x="1291107" y="1658206"/>
            <a:ext cx="11698514" cy="4129396"/>
            <a:chOff x="1177288" y="1501383"/>
            <a:chExt cx="12206315" cy="4308642"/>
          </a:xfrm>
        </p:grpSpPr>
        <p:sp>
          <p:nvSpPr>
            <p:cNvPr id="275" name="Google Shape;275;p11"/>
            <p:cNvSpPr/>
            <p:nvPr/>
          </p:nvSpPr>
          <p:spPr>
            <a:xfrm>
              <a:off x="6948304"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276" name="Google Shape;276;p11"/>
            <p:cNvSpPr/>
            <p:nvPr/>
          </p:nvSpPr>
          <p:spPr>
            <a:xfrm>
              <a:off x="6948304"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277" name="Google Shape;277;p11" descr="data:image/png;base64,%20iVBORw0KGgoAAAANSUhEUgAAAZIAAAPbCAYAAAEBTT3hAAAAAXNSR0IArs4c6QAAAARnQU1BAACxjwv8YQUAAAAJcEhZcwAADsMAAA7DAcdvqGQAAEvJSURBVHhe7d1vbBz3ned5Uo4zTY/3kgXubukHt/E8WMCZO8AkBeOc2zs488yHO2CUuzzI4UTK+8zPYs+DRR4c4BwQIICRsPNo/ehGmNkHg0gcax/4xvoDDDcibUvUwgIOHtuiB+6Q2cWKYkvdIov/usmu6/L8RpEFVtXvU6yqrvr93i8gUBUBxWr+6tvv/ls11l5o3B47gaOdtRP9/dJs3Th7xmyOBXeaU2az2toXG5fMZiaHwVrLbFYbq1NlD2/MvmE2x4JP3p40m9V2f6HRNJuZsDpF8mZ1gltzj25o2HqrYTarjdWpsnsXJh4NfBa1ecy2vTJ33myyOpUzXJ0TPfwZic2FiUcPNLM4CtbqcaNZnSrbWpmtx5A/jtWpso0Lz8hPm8PW4qOoHu2un+gxX2m2V2br8eDycaxOlQ1XR37aHGwsPvo7h9utEz3mKw2rU2W1XJ3W+TH5idnjq9PfaZ3oUUVpvFmdg43lR62qzerU8jEbq+Oa/bvXH63IQdCqxxtZtXytIAtWp8oeX50waMmP+UbCn9W5t/ToUXRtVufx93dshWE4bjbr42urE7bkRxWlaS2+8ugf583q9DeXf/82Y11W5/HPFdhidYq08d5Lj+52vVydSnt8dR7/PJutWq5Or71cj4c/nSsvPnq4z+pUjZ+rs7n0sdmstsdXJ7h5Tn7azOoUqXP59KN5ybI6g8FgwmzWR11XR37aXIXVeTS83WvT75pNa48P/1Gv+6XZrK6dz5uPVuzxF9sr68HVmRPNwnBVqj9LtVuVrg+rEqz+Ytpsfu3l28o66aoMel35HrB09VuVazMn6kI9VuXTnz1nNr/2cm1lsSpVNKz9iT6GMuh3q/96GqtSRYP1Nx89F6nFy7InXZWjg85PzWZ1DT6s36qc6MNAh/ud6t8hDD162suqVMijVend/6D6D08eXJ0+0Sv4/f1O9R/+D/1+VerwloUvq/JIv71c/RcjWJUqenBt+kTxGxx0Hr2YUQu1W5Vw8Zz8mZfarUpvc7n639448aoEwaOnzbVQi1XpXJ559Mg201t4rEoBTroqYRDIf2ekarIqJ327e71eH0ao46pk+IhI7VZlqfrfNzvpqoSPPW2uhXqsygk/ilg7rEoV1eJ1MFalik76NZHaqcX7K16vSmW/VnXSryPWDqtSRbX4cjWrUnVenIygdqvy+CPjWlzcwIuLgtRvVXy43ETtLmbAqlSRFxcwYFWq6PFHxrW4aIEXFyxgVaqods9XWJUq8uLCBLU7hSqrUkVeXIiAVami2p1APcuFBx5flVpceMCLVand5SBYlSqq3ap4cYGB4ap8ZDbrwYtV8eKSD4+vSi0uKODFqtTuMg9+vG/PqlRQ7T5NkeWTR7U7Aa0Xnwer96q4+tnJ2q1K7T7RmuXT37Velcry7oIatfv+SpZvFbEqRfDuEg21W5VM3yGu3arU4cT/J/5mN6tSgJOfBaEGF8p4/KQAvc3l2BM4nzJ/Vtbu580/NZtj4WDsfzOb1fQgw2nlH1+pyp/sv1aXX8iyGo+r/GrU6gT/zl8Io16r4fpJ/VmNKqnVifxPerr4yp/En9Wokscvp8BqjFqtLm4xXI0TfYyj8ifrr9VFLZxfjaHfv6hQ9csmnHg1et3XzWZl1Wk1PDopf+XfMvBqNSp/Iv6TrkatTsJf/dXw6ZIIlT9tNatRJY+fbN/5C1PUajUC1y9I4f5q1Onk+jVYDY8udcBqVEnlT6R/0g+L1UqtVsP5k+dX/pURVqNKvDpZPqtRJZX/OhGrUSVenRSf1aiSWnxJ+B85/2V6VmNUTvqG/+OyPBar3XXjy5LnwmT5EFAdPlczEixMRWVZmLjTmbMwORoujPxKOwtTAhamovJcmCyfjq/8B85HhYWpqCwLE3fdHxYmRyxMRbEwFZXrwmT4Eu+g13X71casWJiKGi6M/Mw/7rKlLEyOWJiKGvXCHPW6ub2I6pQ8FybLuYZYmBgsTEVl+SLg42fkehwLkyMWpqIqsDDy8ygv5Lkwj18fzBYLEyPTwqzOH3sqDBYmR49/09nWcGKOfbGShckRCzNicdfJG/3CPDzRWRtrr4yFefxCuraGE8PCmM2vybIwe1/MH/t3WJgM4hbm8ZMH2GJhcsTCVFTcBaUrsDDVPo9V0cpYmCxYmDwXZnVefrXg8QtaPI6FiV2Y358dxRYLk6Phwhz7ym9pCxNznafKn9a/aCxMRbEwFZXzwsjvOrIwMWIX5rETDtliYXK0uTBx7GSUtTBx57Yb9LvzZtNPLExF5bkwu6vNz8ymNRYmRr4LMy+/68jCxIhbmMfP4WWLhcnRvQsTx74mVtrCBL899hTch/sPfmw2/ZTvwjTl91BYmBgsTEWxMBUVtzCPn6TQFguTo/sLjWPfdSxrYQ6C1rHXpvH+RHIsTEVlXJhjX3jcu9OU33VkYWKwMBXVvtiQ39waym1h+lt//wOz+TXhQUd+ScgpLExFZVmYuE+2sDA5yrQwYczCrDbldx37OyzMsViYimovNDK8T5/fwhxut4595SEMAvklIaewMBWVZWEGH/7w2De39r5oym9usTAxWJiKifs8WZKtW3Pyw+G4z40d7a77/dbxk+Le40+S64IEa35/kO9JLEjFZFmQLFcoYkEssSAVw4JUTNx790lyXZCdNblHTmNBKibLgsRdkjPu8iIRFsRSeQty/OthLMgTWJCKifuwRJI8F+QwWJM/kuQ0FqRisizI1s3Zn5jNr4m7bEiEBbGUZUEe3pg9tjtJCxKHBXkCC1IxWT4EwYIUiAWpmEwLcvPsa2bza/Y//8ULZtMaC/KELAuydePssa8Qx12fJQkL8gQWpGKyfOokzwU52lnnpZPHsSAVk2VBujfPvmo2v2Zn9Zcvm01rLMgTsixIcPPcsZMQd0GcJCzIE0a/IGvyf99p7YUJ+TwpuS5IsCY/ynMaC1IxLEjFZFyQY1+zGi6I/HYwC/IEFqRiRr4gu+vHvx0chrFvBzuNBakYFqRisixIuHju2F9WlgvYsCBPYEEqJstLJ3kuCF/6fAILUjEsSMVkWZA4WS5Mw4I8gQWpmCwfcoiTZUH6O61jX5D09mxBLEjFsCAVk/OCyD1iQZ7AglRMlq8jxMmyIAdB69hfvLfn/2VBKiZuQbKcU54FyUGeC5Ll0kssyBNYkIqJO3FAWQsSBq1jXyI53O8c++9yHgtSMXELUtbl+1iQJ7AgFcOCVEzcKf5KW5CwdWyrBv1ubk9Ya4UFqRgWpGLiFqSsC/GzIE9gQWriwdUZ+Zcbp9de1t9J9PWlkyyfOsn3e+p86dMaUzIiWd7Gzfl8J/KjM2/lOSX9zWU51N4+Y2dKaoQpGZEsU5Lz2eWYElvDKdFfFok5sTJTIsg0JfmeFJMpscWUjAhTUiOjnhJvX3TM8hFTpmRE8pyS/XtLcheYEgFTMiJMyYhkmZIsV+CJw5QIskxJ3F0XUyJgSmqEKRkRpqRG8pyS3t3l182mtUGvK7/U44S4D2YnyXNK+ISKINeW3L0uf9qEKREwJSOSZUri3uplSgRZpiTLRfHjMCWC4ZTIv6y4jw0xJQKmpEaYkhGJ+25JklynhCsr2MtzSnp3l/Srv/W6ft6lMSU1kueUHGwsyx/gZkoETMmIZJmSnZiLizElgixTsrUym9sviykRPLg6Lf+ymJIcMCU1wpSMyMaFZ+RfVq5TEnMJJRwjzykJNhblj6YOp8TPD0qUNSVha/HYdxyZEgFTMiJZpmT75uxnZtMaU5KDjFNy7BtiTIkg05SszMq/LKYkBw+uTcu/LKYkB0xJBbXOjx37yxr9lDz80mz6ZTgl8i8rzymJu1ai18qYkrgFScKUCLJMSdxdF1NyjOpOSZcpscWUFCzPKYm7XDhTImBKKihuSjqXZ+RfFlOSA6akguIWpQJT8rHZ9Evc3VaSPKck7qLIXitjSrJgSgRZpiTuY0NMyTFynZLV5l+ZzRNjSgRZPqHClAjynZJ5+f36cGxs3Gx+DVMiYEoKFj8lp+VfFlMyInlOSdx13b02nJJjfymlTUkYHjslg173XbOJNExJwZgSB2SZkrhTdjAlx8h5SuTFYkpykOV770yJgClxAFNSsNgpKe3S4kzJieU5JWHQOvblHK/FnYygrCkZDNYnzObXDPrdebOJNExJwZgSBwyn5B2zaS3uchlMyTHynJLd1Xn5gxJMSQ7izjmfJMuUxD08dh5TUiOtxVeOfV+eKSlY3CnON957SQ5vpikJfvuc2fyaw/0HPzab+EelTEnYiv2EDFPyBKakgpiSEcl3SpryN6eYEkHclMRdyTpJ3EX4mZJjMCU1wpSMCFNSI3GLwpQULO7CyXF3W0myTMlB0Jo2m1/T3+8c+9qb18qYkiRMyROYkgrKc0oO2kvyO5FMyROyTMnenab8zSmmRBA3JVs3zsq/rF57ObevOTgv45Qc+8tiSgrGlIwIU1IjcR+IYEoK1r7YkH9ZQ7lNSX/r739gNr8mPOjIn5BxHlMyIkxJjeQ6JZtL8mIxJYIwjJmS1ab8zSmmRBA3JcHNc/IviykRjHxKdpgSa0zJiDAlNRJ3MoKypmQwGBz7NQfntRcaGb6rnt+UxJ3iPAyCY1/09BpTMiJMSY0kTIn8y+ptLusfumNK7A0+/OGxv6y9L5ry9wuZEkGWKYk7xWyWKfFS3FmGkmzdmsvtSd/R7jrf2n3Csb+o7rVpOdI7MRffjzvzaSR2oXy85FLcd92T5DodwZq86F56cHVG/qVnmY44Xp7SnOmoCaZjBJiOmuhmmI5g9RfHfhCO6bCUZTqynCaQ6TihPKcj7pyNSZgOS0zHCDAdIxD3HfYkuU7Hzpp/v/Qsutdm5NeM8pwOL09VznTUBNMxAkxHTWSajk9/duzJZZgOS1mmI+70f2HrrdjvJMZ9EoXpsJTrdMScizEJ02GJ6RiBB1dn5FPBMh0nFPfd9CR5TsdhsObfBxSyGPl09LvygVJ7TEdNMB0jwHTURJbp6P5/P/+nZvNrmA5LWaYj7rR+wSdvx3+Ymuk4mSzTMVh/89ivG2Q5EynTYSnLdMRhOiwxHSNw/68nzptNa3lOB69ZWco0HR/mNx2H+x350VjtZTkjA+0YgeF0ZPgiJ9NxIkxHTWSZjriXSZgOS1mmI+50fcGdpvy1AabDUpbpGDr2pZDe/Q/kd/aYDktMxwgwHSPQXmi8bzat5TodO2ufmk0kGfV0eHli/Sxn7clzOo521nnNysaDq9Ny5IeOn44M525nOiwxHSOQcTqOxXRYyjIdcSerjDsFRhKmwxLTMQKjn461LA+n/ZPndPTby/JdEtNhiekYgVFPx+Cgc+y3cJ3WXpjQPxid53QEa7ktutMeXJvO7XNOTIclpqMmmI4RyDgdx35iZDgd8htGTIeluOkIF8/FfqkmTm9zSX44y3RYYjpGIN/pWNY/78t02GE6RmDk0xEEx34L12kjn47d9eMXPQzlRXda5/LMsb9cpqNATEdNMB0jkGU64hZk74v5Y4/0JEyHpbjpiLurSsJ0WGI6amLU0+HlxRyZjpoYeTsG68d+C9dpWT5Jkud0cN1ZS0zHCDAdNZHzdcuZDhtZpiPO3uq8/N4F02EpYTqO/VhPEqbDEtNRE/lOR4ZPkjAdJ8N0FGjU0xHGfAvXaVnOSRIny3T0d1rHLnp40JEX3Wmjng4vMR010bny4rG/EKajQDlPh/xLZzosxU1H3CkwkjAdlpiOmmA6RoDpqIlcpyPDOUm8lOX6HXGyTMdB0Dp20b08BUYSpmMEmI6a2HjvpWNf4mY6ChQ3Ha3FV+RPAe6uzstvwTIdluKmI+5yEUmYDktMR00wHSPAdNREntMRd3WbMGzJi+60excmjv3lljUdYdA6dtG9vFxEEqZjBJiOmohbEKajQHHTEXdXlYTpKFDcdAS35o490pMwHZaYjppgOkaA6aiJPKdj/97Ssb/cuMXw1ubCxLGvDZU2HTF3V4N+V150pzEdI8B01ATTMQJx0xH3sZ4kWT5JwnSc0PbKnPzOHtNhiemoOaajQExHBW1ceEb65WdZrCxTlWWB9+9eP/YAixP34Ykkg16XT8b4iEHRMCieist8nEoPSsxjuzjRY764hxlxeHDuKQaFQYEFBoVBgQUGhUGBBQaFQYEFdVCiT0nEvTEfJ8sb9lk+WcGgoDAMCoMCCwwKgwILDAqDAgsMCoMCC3Ffi4tT5UGJ+y5knGhIomExu1b4up6nGBQGBRYYFAYFFhgUBgUWyhiU7ZuzPzWb1rK8M8+goDDqoERDEg2L2bWS5QR3FAWVwqAwKLDAoDAosMCgMCiwoF53zKVBiajfm+eqHZ5yaVCyXDuIQYEVBoVBgQUGhUGBBQaFQYGFMgYly3Wus7wzz6CgMOqgRNQTTDAoqD0GhUGBBQaFQYEFBoVBgYX2xYZ8cLk0KP2dlvRvCw860m2HI5walM0l+e8wKLDCoDAosMCgMCiwUMagbN86932zaW13dX7RbFpjUFCYMgYluHlOPriGRZH/XQwKCpNpUC6flg4uBgW1x6DogxKOjY2bXfiCQWFQYKG90JAPLpcG5XC7JX0FIAyCycFgfcLswhcMCoMCC24NyrL8ZS8GBVYYFAYFFhgUBgUWShqUyXDxnHRi770v5uWP/zMoKAyDwqDAQrZBmZEOLgYFtcegMCiwwKAwKLDQXpiQDy6XBuVod13674Rh2IiGxezCFwwKgwILDIo+KIMgeM7swhcMCoMCC2UMSuf2uW9Hw2J2rex+Pv8Ts2mNQUFhyhiUqCbqoOx83pT+GxEGBYVhUBgUWMgyKA+uTWsHF4OCumNQGBRY8H5QgjX54/ycicVDDIo+KIODzrTZhC+cGpR7S5+ZTWsMCqy4VRT95BIMCqwwKAwKLJQxKJHhoEhPgIeDIn2LMtJvL39sNq0xKLDCoDAosJBpUK5Onzeb1hgU1FrGQZEPLgYFtcagMCiwkOU7804Nys6afPu5hLaHGBQGBRZcGpTe5vL7ZtMagwIrTg1Ke1n+dzEosFLWoHRvnn3VbFrZWf3ly2bTWrZBWZcfrjEoHiprUNRrzQd3mlKBIgwKCsOgMCiwkG1QZuS/k3FQpIuKMigoDIPCoMBClstnV3ZQ7n/wrtm0dhisfWk2rR3ud+SvAKDmGBQGBRYYFAYFFlwalP7msvw9GQYFVhgUBgUWyhqUhzdmpYMr+OTtycGHb0pXtmJQUBgGhUGBBQaFQYGFjIMifyuSQUGtMSgMCizcX2jIB5fvgzLod+X/DmqOQWFQYKHSg7LOoKAiXBqU/XtL8nMHBgVWyhqU4Nac9N8JW281gk9/Jl3ZikFBYVwblDDUPvbCoMAKg8KgwAKDwqDAAoPCoMDCvQsT8hNglwblaGdN/s78oPdQ/oIYao5BYVBggUFhUGCBQckyKF0GxTdODcrd62fCMGRQkL8sg9K9NiO/UrS9Mid/nD/4u19IV7ZiUFAYBoVBgQUGhUGBBQaFQYGFTINydUY+uDINyiqDgorYXJiQTkwXcWpQgjX5oD/qdeXbj5pjUBgUWGBQGBRYYFAYFFgoa1C2bs3Jf0e9hPbBxvIUg4JCMCgMCiwwKAwKLDAoDAosMCgMCixsXHhGvrJV99q0fHBVdlB21+flv9Pryh/hQc0xKAwKLDAoDAosMCgMCiwwKAwKLJQ1KNsrc/LBNRwU6SsAwcbi5GD9Q+kM+AwKrDAoDAostBca8hV+O5dPSw+Jgpvnhg+JtGHcW23Kw9jbXJIf3h1ut6RhDINg0mzCBwyIPiCDwUCqFWqMAWFAkCDLZbI7V16Mnr9Yq/KA9Hf+/gdm00p40JFfQUONMSAMCBIwIAwIEjAgDAgSMCAMCBKUMSBbN86eCcU3JffuzMsHe6+9LN8WBgSJqjsgTQYEo8eAMCBI4P2AbDEgSMCAMCBIoF7/vbX4SmPjvZekD+xFAzL8o5IDchC0pLNE9vtbf8qAeIQBYUCQgAERB2S/I59nGDXGgDAgSMCAMCBIUMaAPLwxK33nIrK72pS/3sqAIHcuDUh/c1m6LREGBIkYEAYECRgQBgQJGBAGBAnU67W7NCBh2GoMgt8+Z3atHO4/+DED4hF1QKLhiIbE7FphQFBbDAgDggQMCAOCBAwIA4IEZQxIcGtOOnAjDAgqwaUB2b+3JN0WBgSpGBAGBAkYEAYECRgQBgQJNhcmou9qWCtvQOZbZtOaPCBBa3IwWJcuZTDod+UrU6HG1AFRz2gSYUBQWwwIA4IEDAgDggQMCAOCBGUMyPbKnPxd8b3VefnaiQwIcseAMCBI4NSA3L0u3ZasA2I24QMGhAFBAgaEAUGCjQvPSAe8SwNyELTkSxkMel352omoMQaEAUECeUAun5YOwggDgtpiQBgQJGBAGBAkKGNAtlZm5YN9OCDyUDEgyB0DwoAggUsDcrCxLN0WBgSpGBAGBAkYEAYEMVrnxxrDAZHO1O7SgPR3WmdC8dqJR72ufO1E1BQDwoAgQbYBmZG+cxFhQFBLDAgDggQMCAOCBGUNyPbKrHwChr0v5uUTPTAgyBUD0pJfcGBAPMKAMCBI4NKAhK3FRrCxKN0WBgSJGBAGBAmi4YiGxOxacWlADrdb8m0ZDoh8WQbUFAPCgCABA8KAIEGWAXlwbVo6cCMMCGqJAWFAkKDKA7LzeVM6eBkQ5I4BYUCQgAFhQJDApQGJhiMaErNrJduAPGRAfMGAMCBIMBwQ6cN9EZcG5Gh3Xb4tw4dY8m1BTTEgDAgSMCAMCBJkGpCr0/JXYRkQ1BIDwoAgQVkDkuWkDcMBkb6rwYAgdwwIA4IEDAgDggQMCAOCBC4NiHpGkwgDgkSbCxPSQRhxakCCNfm2DAdEvi2oKQaEAUECBoQBQQIGhAFBgmwDMiMfIAwIaqmsAdlemZMPxOBOUzrgGRDkjgFhQJCAAWFAkIABYUCQwKUB2b97Xb4tDAgSbV6ceN1sWnNsQD4ym9YGvYfvm0247t6FCelLSRGnBmRnTb4tg15Xvi2oKQaEAUECBoQBQYKMAyJ/3JsBQS2VOCDvmE0rYeutxt5nzefNrhUGBLkra0CCW3PSF5OiAQk+eVs6ETUDgtwxIAwIEjAgDAgSMCAMCBJsXpz4qdm0VtkBubckD3vGATlvNuG6+wsN6cCNuDQgh8GafFsG/a78O0NNMSAMCBIwIAwIEjAgDAgSlDUg2zdnpRcDouFgQDByZQ3Iwxuz0sEbDUdUEbNrhQFB7hgQBgQJGBAGBAkYEAYECdoLDelj6JGqDkh/c1k+cA931j4zm9YG/Yc/N5twXftiQ/5ckVMDkqEgh/sduVSoKQaEAUECBoQBQQIGhAFBgowDIn9EfOvmrHSCuuj76AwIRq60AblxVvoyk3pGkwgDgtwxIAwIEjAgDAgSMCAMCBIwIAwIUmxceEY6GDtXXpQP3iynHt1bnZcHUT2zyUHQkm8LZzXxUHuhIR+MVS1Jr70sH8BZzm7S3+9ItwUOoCYaauIhakJNYIGaaKiJh3iVi1e5YEG9Gm6layJ+8zAMWpNh2JI+F8a3Dj1ETagJLFATaoIU1ISawAI1oSZIQU2oCSxQE2qCFNSEmsBCSTWRL4VGTVAZGWsi3wNzxhTUmlqTjfdemmwtviIdwOoFeiK7q/PyAUxNUAhqQk1ggZpQE6SgJtQEFqgJNUEKakJNYIGaUBOkoCbUBBbuXZiQFt2pmgxLEhXF7FphSOrvlPnT2lOnwu+YTSv/7H+9dfdb/W3peoPPvvSXb6o1GfQOv6fWRDU+/kf7R2OnPjK7Vr7R+Ke/4mGXh1yqifqwi5rACpeq1p+bUBMPURNqghTUhJrAAjWhJkhBTagJLFATaoIUZdVk++bsT82mlagm0f/MrhVqgsKUURP1IVeEmqAyyqqJ+rArel5CTVAZak2ikkRFMbtWqAlqjZpQE1igJtQEKagJNYEFakJNkIKaUBNYoCbUBCnUIYm4VJMs14XnktceUh92VbkmB+2ld8ymNfXa8P39jnQmGjjAqZrcvS4fwNQEVlyqSa+9LB/A1ASpqAk1gQVqQk2QgppQE1igJtQEKagJNYGFUmpy8+xrZtNaliv5UhMUoqyabK/MyQewem14aoLCZKnJ5uXTL5hdK1s3zsoHMDVBZWSsiXwAUxPUmlqTSOfKi9IBTE1Qa9SEmsACNaEmSEFNqAksUBNqghTUhJrAQpZLXrtUk/5OS/q3hQcd6bbDAZsLE/IB7FRNgjX533XU68q3HzXnUk0ONpely1dHqAlSuVSTg41l+QCmJrDi1HOTzSX571ATpKIm1AQWqAk1QQpqQk1ggZpQE6QoqyZbK3OLZtPa3hfN75tNK9QEhSmjJsHNc/IBPKyJ/O+iJihEeTWZlf/OzudN6d9GTVCYTDW5fFo6gKkJai1bTablA5iaoNaoiV6TcGxs3OzCB9SEmsACNaEmSEFNqAksUBNqghQbF56RD2CnarK7Lp8wY1gT+RzKqLn2QkM+gF2qyeF2SzppRhgEk4PB+oTZhQ+oCTWBBbdqsiwfwNQEqVyqSbCxOBm2Fhtm1wo1gRVqQk2QgppQE1igJtQEKagJNYGFMmrS+ejc8+HiOekA3r/TfMdsWqMmKERZNdlemZUP4GFNpAOYmqAwJT03mVRrsvfFvHwAUxMUgppQE1jIVpMZ7QCmJt47Zf6spaPBqX9lNq2FT4XfMZtWnv3v/+Ju8IeDz8yulYl/8WdvqjXpDfrfU2sy/tRT0m0Zf/bZu+Hhf/Gp2YUvqAk1KVqtSxKhJtQEFqgJNSlS7UsSoSbUBBbaCxPyPbBLNVFfEg7DsBEVxewigRMliRwNxr/XOj8mHcAu1SQ8Olozm1bGx8f3B988+tDswhfUhJoUwZmSRKgJNYEFakJN8uZUSSIu1eTpoP/d6HNdZtcKNYEVaqLXZBAEz5ldPMG5kkSoiV6T8JuHH5hd+IKaUJO8OFmSSGk1eWYgfSQmqsneF82fm10r1ASFKaMmUUmiophdK+pDrgg1GR1nSxIpoybjf/IX++H44COza+UPX3jzV+rDLmqCwlATanJSTpckQk2oCSxkqcmDa9PaPTA1cZbzJYlkqcn40bh2D0xNUHfUhJpk5UVJItSEmsACNaEmWXhTksj29t53Ny48Ix3ALtVkEB79xmxaMTX5f80ufOF9TYI1+VSv0bXhzaaXvCpJxPuajA/+wmxaG4yP/7nZhC+oiV6TwUFn2mx6x7uSRFyryd5//uh5s2slS03C8fH/x2zCF27VZEk+gyU1QaroPRO1JuoHHyNZrm+i1iRysLEsPbnu77SkCxpFjnrdj80mfEFNqAlSUBNqAgsl1kQ6gHfv/PJHZtNav70sH8DUBKnKqkmW68Lvrc7LBzA1QSHKqElErcnwuYl8AFOT/Hn5PsmTynjfJDIYH5w3m1b+8IU3/51ak6f/y/9xRq1J9L5JOLxJZtcK75t4iJpQE6TI9NzkysxrZtNalZ+bqDXhuYmHMtXk6rR8AFMT1Fa2V7pOywcwNUGtURNqghTUhJrAQpbrwjtVk501+fb39zvyvw01N6yJdAC7VJODoDUVhqFUk0Gv+67ZhC+oCTWBBWpCTZCCmlATWHCpJnsb1181m1aoCay4VJNee1n+d1ETWHGpJvt3r0v/NmoCK9SEmsBCGTXZXpl732xa27vTlM7tFaEmKERZNdm6cVY6gIM7TWl4I9lqsi6/OkZNPFRSTeQDePjcRB5gaoJCUBNqAgvUhJogRcVrIh3A1ASFkWty5UX54RA1Qa1lq8mM/HeoCWqNmlATpKAm1AQWNhcmpEV3qSZh0JocDNYnzK6VQb87bzbhi/bFhnwAV7Ym9z+QHw4dBmtfmk1rh/sd+WTjqDlqQk2QgppQE1igJtQEKagJNYEFp2pyb0k6gKkJrLhUk/7msnzdFWoCK9SEmiBFaTW5Ofu62bSy91nz+fUP35QOYGqCwpRRk+DWnHwA767Oy5eUoCYoRFk1eXhjVjqAg0/enhxQE1QFNdFron6qGDVHTagJLFATaoIU1ISawIJak433XppsLb7SMLtWqAlqLWNN5AOYmqDWqAk1QYr7Cw35APa9JsNBkf87qLl7FyakA9ipmoStxiD47XNm18rh/oMfUxPPUBNqAgvUhJogBTWhJrBATagJUlS6JuvUBBVR3Zo05QNYHRRqAisu1UR9yBWhJrBSRk3UIYlQE1RGWTVRH3aFrbcawac/kw5gaoLCUBNqghSu1SQMtXN7URNYoSbUBCmoCTWBBWpCTZCCmlATWFBrEpUkKorZtUJNUGvUhJrAgjooLtUkchC0ps2mlehy19TEM+pDrohLNTnaWZOvCz/oPZSvyoWaoybUBCmoCTWBBWpCTZCCmlATWKAm1AQpXKpJ7+7y6+XUpEtNfONSTXrtZfnE4dQEqbLUpHttRj6As1zyOvi7X0gH8P7d6/IBTE1gpYyabN04K531PrJ3pykfwNQEhaAm1AQWSqyJdABTE1QGNaEmsEBNqAlSUBNqAgvUhJogRZaadK5Mf2Q2rVET1Jpak0jnyotTZtMKNUGtqZe7jnSvzsgHcKaarJZQk2BNLsNRryvfftRc+2JDPoBdqkl/6+9/YDathAedKWriGWpCTWCBmlATpKAm1AQWqAk1QQpqQk1ggZpQE6RwqSYHG8vyAUxNYKWMmgQ3zw0PYLEmq035AO5tLskHMDVBqrJqsnVrTv47O583pX8bNUFhqAk1QQpqQk1gwfua7FATpKAm1AQWqAk1QQpqQk1ggZpQE6TIUpMHV6flwaImqLX2QuO22bTWuXxaOoCrXJPD7ZZ00owwCCYHg8GE2YUPNi48Ez18kg7g7rVp+QCubE121+flv9PryucpQ81RE2qCFNSEmsACNaEmSEFNqAksUBNqghTUhJrAAjWhJkhRVk22V+bke+BhTaQDONhYnBysfygdwNQEVkqqyeTgwx9KB/DeF815s2mtt7ksH8DUBKmoCTWBhSrXJBQHmJqgENQkW01OmW0gN8PDsGs2Fb81f1p5euzpyfH/5nv7ZhfIBy8F83ALCXhTkSfuSEFFqAgSUBEqghScHIKTQyBBthNDcJohswkfUBEqggRUhIogBRWhIkhARagIUlARKoIEVISKIAUVoSJIkKUiXH6BiniljIps3Th7Rv2S1N6deflApCLIXVkV2V6ZkwcxWP3FtNm0sn/3+hkqgtxVtyJNvSLtZfm2UBEkoiJUBCmoCBVBAipCRZDC+4psUREkoCJUBCmoCBVBAipCRZDi/kKjaTatZanI8I9KVuQgaEmD2O9v/SkV8ci9CxPSKXIi3Wsz8hlAKluRnTV5EAe9rlwe1JhakdbiK42N916aNLtWqAhqi4pQEaSgImJF9jvyIKLGqAgVQQoqQkWQgIpQEaSgIlQECSpdkb+jIqiAMiry8MasPIi7q015EKkIcldWRYJbc9Ighq23GsGnP3vO7FqhIiiESxXpby5LtyVCRZDIqYrcW3pDPaEdFUEqKkJFkICKUBGkoCJUBAmoCBVBCipCRZAgS0UeXJ1pmU1rVMTOKfMnaiyqSL/31PfMrpWoIs++9Jdvml0re/1vf/rsH/9f/9nsWnlqfPw74+NjodlNFYatxngY/i9m18rh/oMfjz/9rf/d7MJ16sOsiEsVOQzW5Idzg35X/p2hxtSHWtHzkKgkZtdKVZ+LRBUZBL+VBjGqCM9FPEJFqAhSUBEqggRUhIogBRWhIkhARagIUlARKoIEVISKIEUZFdlemfu52bS2+8WvPjWb1qgIcldWRdSHWsEnb08O1t+cMLtWXK4In90aoaPB+JrZtBJV5OHT/+S7ZtdK9DDrWy//21+ZXSunvvn0h6f+eXPP7FrJ8hmtU2PhvzS7VqKKjH/jW39mduE6lyqiPsyK1Om5CCUZEZcqchSG0m2hIkhFRer1ihYlGQEqQkWQgIrU730RSlIyKkJFkICK8O46UrQX/uA1s2kly7vr6sdPIrur8/IgRm8emk0rYdCazPDu+lu8u+6R9sWGfLmB0iryYTUrcrjfkW4Lam5zYSK6gpQ15yoyWJcGcfgwa56KeCRjRW6bTWtUBLWlVqRz5cUps2mNihSHl4ALFlXkv/rh3r8zu1bC8afOm01rR0fay7FRRRrt3/2x2bUSVaTxX/9P0kvLR2OnPjx16p9LLy0PjsL18fFx6w9LouaoSP2fi1CSAlERKoIUVMSNV7QoSUGoCBVBijIqsr0yJw/V3uq8/NIy74sgd2W9L7J146w0iMGdZjSI0oHI+yIoREkVkQeRiqASqAgVQQqnKnL3unRbslbEbMIHLlWkd/8D+RqEVASpqAgVQQIqQkWQgopQESSgIlQEKTZ+/cyrZtOKUxXZaz0vV+Tg4b8xm/BBe6EhH4guVeRoZ/1js2mtv9+RbgtqbuPCM1IVXKrIQdCaUt8pH/S68iCixqgIFUEKuSKXT8sHCBVBbWWryLR8wJdSkfay/O+iIkhFRagIElARKoIUVISKIAEVoSJIUVJF3jeb1vbuND8ym9aoCHJXVkWCm+ekQdz5vCkPIhVBIcqoyNbKrDyIw+ci8gFPRZA7KkJFkIKKUBEkcKki/fayXISjnTX59lMRz7hUkYONZem2UBGkoiJUBCmoCBVBAipCRZCCilARJGgvTMgXunGqIsGafFsGB51pswnXtc6PNYYVmTS7VlyqSH+ndSYUPyx51OvKg4gaoyJUBAmoCBVBikwVuTYtX8eDiqCWslVkRj5dJxVBbVERKoIEVISKIAUVoSJIQEWoCFKUUZFw8VxjWBFpEIcVkQeRiiB3ZVVke2VWHsS9L+blh3NZKmI2rVERz1ARKoIEVISKIIVLFeltLskvClARJHKpImFrsRFsLEq3hYoglVsVWZZvCxVBIipCRZCCilARJKAiVAQpvK/I7rp2W8KwMQiC58wuXBcVJCqJ2bXiUkUOt1vybRlW5Euz6a1T5k8vPHUq/OiP/tXYvtm1Ej4VfsdsWokqMh6e+p7ZtRJVZOJf/NmbZtdK/9mnP3v2n/3JXbNrZfypp7TbMqzIeO8b/9LswnVUhIpk5U1JqAgVQYIsFVGfrEeoiJu8KEmWiowfja+ZTStUBLVFRajISTlfEipCRZCAilCRPDhdkjIqEr2z/uzOqe+aXSvRgFARjFyVK6J+BIWKjJazJalyRf7whTd/ZXatUBHkjopQkTw5WRIqQkWQgIpkqchDKpLAuZJQEb0ip3pP/Q9mF65zqSJRQaKSmF0rVKQYTpXEpYp889TTH43/0Z9ot4WKIAkVoSJFcaYkT50avO9zRVRhEEyOf+Phf2t24bphRaRz4EZcqoh6cofIUa8r3xZfOVGSYUXOm01rLlUkPDqSbss/VGTrj80uXEdFqEjRal8SKkJFkICKUJEy1Lok2Spy6jdm0woVQW1lqsjVaflE0VQEtS1JpooMTv2F2bRCRVBbVISKIEV7oSFfH7Bz+bR0yYFhReRB3Fudlwcxy5nh1Y+gRBUZDNYnzC5cV1ZFtlZm5UEcVkQbRCqCIlARKoIEVISKIAUVoSJIQEWoCFJQESqCBC5V5GBjWb4tVASp3KrIknxbqAgSUREqghTtiw35gHepIv2dlnRbwoPOVDg2Nm524brNhQnpAIk4VZFgTb4tw4rItwU1RkWoCBJQESqCFFSEiiABFaEiSEFF9IqYTfggW0Vm5AORiqC2MlXkyovSwUhFUFtUhIogRRkV2bpxVh7EYUXkA5GKIHdlVWR7ZU4exOBOUzoYqQgKQUWoCBJQESqCFFSEiiABFaEiSEFFqAgSUBEqghROVaS9LN8WKoJELlVk/+51+bZQEaRqLzTeMZvWXKpIb6f1stm00t/rvmo24YN7FyakU+REnKrIzpp8Wwa9rnxbUGP3FxryaXJcqshB0JJuS3+/I98W1BgVoSJIQUWoCBJQESqCFFSEiiABFaEiSKFWpLX4SmPjvZcmza4VKoLaylgR+czoVAS1VUpFbs6+bjat7a42PzOb1qgIcldWRYJbc9Ighq23GsEnb0uDSEVQiDIq8vDGrDyIu6vz8iBSEeSOilARpKAiVAQJqAgVQQoqQkWQgIpQEaSgIlQECZyqyL0l+bZQEfecMn/mZnx87Ntm00pUkX7vqe+ZXStRRZ596S/fNLtW9vrf+uzZ/+5f3zW7Vp4aH/+O2bQShq3GqaPB/2F2rRwedF479c1v/8DswnXqw6yISxU5DNbk2zLod+XfGWpMfahV5eci/c1lbRCHFQmDlnRbDvc78m1BjVERKoIUVISKIAEVoSJIQUWoCBJQESqCFFSEiiABFaEiSKFWJCpIVBKza2X75uxPzaa1LGdAoSLIXVkVUR9qRQWJSmJ2rVARJMn82a2jwfia2bQSVeTh0//ku2bXSvQw61sv/9tfmV0rp775jY/G/+j/3je7VrJ8RuupsYH0ebOoIqee/rb0eTPUGBWhIj7JVBIqQkWQgIpQEd/IJaEiVAQJqAgV8ZFUEipCRZCAilARX1mXZBCO3zGbVqpcEVXYaX1br0j3J1TEI+2LDflsHlWtiPrxk0iWivARFM9sLkxI54WKKqJ+RiuqiNm0luWTvupDrejzWdHzEbNrhYdZnqEiVAQpqAgVQQIqQkWQgopQESSgIlQEKagIFUECKkJFkEKtSOfKi9L1OCLbK3PvmE1rWa67TkWQu4wVkU+8sHXjrDSIwZ2mPIhUBIUoqSLyIGY5AwoVQe6oCBVBCipCRZCAilARpKAiVAQJqAgVQQoqQkWQgIpQEaSgIlQEKaIhyVIT1YOr05c6l09LA6kKbp6b2lqZlYdLNRzgSzufNwu9LQcby1O9zaXCb8tRsHapv9Mq9LaEB52po1638NsCYISIiY6YaIgJ4AFioiMmGmICeICY6IiJhpgAHti8+Affby9MLJrdwhATTWkx2Vk/fxi0XjO7hQj3t16IYhKGofQmLoAa2bjwzFR7oVH4nRYx0QQbi5O9zeVW2Fos9A74aHe9ebjdKvSjaWEQTA5j0iImgMOIiY6YaIgJ4AFioiMmGmICeICY6IiJhpgAHiAmOmKiISaAB4iJjphoiAngAWKiIyYaYgJ4gJjoiImGmAAeICY6YqIhJoAHyopJ5+rMX92/Mv0js1uIYUwmt1dmW+HiuULvtPa+mG8OY1LoHTAxAVArpT0zuTbd7FyeKfYOmJjIiAmAXBATHTHREBPAA8RER0w0xATwADHRERMNMQE8QEx0xERDTAAPEBMdMdEQE8ADxERHTDTEBPAAMdEREw0xATywufDNF6KYtM6PFTroxERTWkx21n4a/c/sFsLE5Hb0p/kRANcMn5lMthcmWsTEXnkxWbod/Wl+VIjoWUn07MTsFiJ6RvLVMxNiAriLmOjKiEn0jCR6ZkJMANQCMdEREw0xATxATHTERENMAA8QEx0x0RATwAPEREdMNMQE8AAx0RETDTEBPEBMdMREQ0wADxATHTHREBPAAy7FJIpIFJMoKuZHhYhCEgXF7BaCmAColdJicnnqJ52rMz83u4UgJjpiAiAXZcUkelYSPTsxu4UgJjpiAiAXxERHTDTEBPAAMdEREw0xATxATHTERENMAA8QEx0x0RATwAPEREdMNMQE8AAx0RETDTEBPPAPMWncjv40PyoEMdGUFpOg9drRzvp5s1sIE5Pb4f7WC+ZHAFwTPSOJnpkQE3suxaS/0zpzFKxdMruF+SomB50pswvANcREV0ZMItE14A82lgu9AyYmAHJBTHTEREdMAMcREx0x0RETwHHEREdMdMQEcBwx0RETHTEBHEdMdMRER0wAxxETHTHRERPAccRER0x0xARwnEsxiWytzN4exqTQO61hTM7src4XfgdMTADUBjHRERMdMQEcV15MTp95cHW68DstYqIhJgByQUx0xERHTADHERMdMdERE8BxxERHTHTEBHAcMdEREx0xARxHTHTEREdMAMcREx0x0RETwHH/EJPG7c2FbxZ6SVVioislJtut7x/trC2a3cIMet3FsN/5vtkF4CJzDfhC77SIia6MmBwEralhTG6b3cIMY3Kpv985Y3YBuIiYaIiJjpgAHiAmmtJi0l6+tH/3eqF3wMQEQG6IiYaY6IgJ4AFioiEmOmICeICYaIiJjpgAHiAmGmKiIyaAB4iJhpjoiAngAWKiISY6YgJ4wKWYbK/MXdq6cbbQO63gTnNqGJPC74CJCYBaISYaYqIjJoAHiImGmOiICeCBUmJy5cWpB1dnCr/TIiYaYgIgN8REQ0x0xATwADHREBMdMQE8QEw0xERHTAAPEBMNMdERE8ADxERDTHTEBPDAMCbvb/z6mVfNbiGIia6MmIR7recPd9Y+C8NWw/yoEIODh+8c9rqvm10ALmpfbFzaXJgo9E6LmOhKiUnQmjwM1lqFx6TfbR7ud94wuwBcREw0xERHTAAPEBNNaTHZXP6rg3vXf2R2C0FMAOSGmGjKikl/c7m5f2+p0DtgYgIgN8REQ0x0xATwADHREBMdMQE8QEw0xERHTAAPEBMNMdERE8ADxERDTHTEBPCASzEJbs01H96YLfROK/jk7cnd1flW2Hqr0DtgYgKgVoiJhpjoiAngAWKiISY6YgJ4oIyYbF4+/UIUk9biK4XeaRETDTEBkJsyYrLx3kuTw5i0iIk9YgKgVoiJhpjoiAngAWKiISY6YgJ4gJhoiImOmAAeICYaYqIjJoAH2guNdzYvThR6SVVioislJp3Wt7+6bO8wKuZHhTjc7/5k0H/4c7MLwEX3FxrNexcmCr3TIia6UmIyfEby1TOTwmPSeSN6dmJ2AbiImGiIiY6YAB4gJhr3YrL+JTEBcGLERFNWTPY3ln7Sby8X+j4DMQGQG2KiKS0mw2cl0bMTs1sIYgIgN8REQ0x0xATwADHREBMdMQE8QEw0xERHTAAPEBMNMdERE8ADLsUkCkkUFLNbiCgiUUyiqJgfFYKYAKgVYqIhJjpiAniAmGiIiY6YAB4gJhpioiMmgAfKiEkUkSgmUVTMjwpBTDTEBEBuiImGmOiICeABYqIhJjpiAniAmGiIiY6YAB4gJhpioiMmgAc2Fxo/aV+cKPRU58REV1ZMjoK1jw6C1pT5USEOD7o/GvQe/pXZBeCi6FlJ9OzE7BaCmOjKiEnkaHf946Jj0t/vnBn0upfCcGzc/AiAa4iJhpjofh+TkJgAriImGmKiIyaAB4iJhpjoiAngAWKiKS0md6+f6bWXL5ndwhATALkgJhpioiMmgAeIiYaY6IgJ4AFioiEmOmICeICYaIiJjpgAHnApJls3zp7ZXpkr/A54b3X+dnCnWegdMDEBUCvEREdMNMQE8AAx0RETDTEBPEBMdE7FZGeNmAA4OWKiIyYaYgJ4oIyYRIYxud258mKhd1rEREdMAOSCmOiIiYaYAB4gJjpioiEmgAeIiY6YaIgJ4IF7Fxo/ai9MFH5JVWKiKS8m63/TD1qvmt1CDHoPXz466H5ITACHbS5MnGlfbBR+p0VMNKXFZPd37/Z3WmfMbiHCg87UUa/7MTEBHEZMdMREQ0wADxATHTHREBPAA8RER0w0xATwADHRERMNMQE8QEx0ZcTkYGN5qre5dHu4WegdMDEBkAtioiMmGmICeICY6IiJhpgAHiAmOmKiISaAB1yKSXDz3NTWymx0B1yoYUwu7XzeLPQOuLSYBGvEBMDJERMdMdEQE8ADxERHTDTEBPAAMdEREw0xATxATHTERENMAA8QEx0x0RATwAPlxWT6Uufy6ULvtIiJjpgAyAUx0RETDTEBPEBMdGXGJAyJCYAaaP/1xMubFxsfmd3CEBNNaTHZ/d2/OdxpvW52CxHudZ4fxuTTwWAwYX4EwDUbF56Zai80Cr8DJiaa8mKy3jzcbr1hdgsRBsHkMCZfEhPAYcRER0w0xATwADHRERMNMQE8QEx0xERDTAAPEBMdMdEQE8ADxERXVkwONpc/Gqz/utA7YGICIBfERFdGTIKNxcne5gdfFh+T/zhPTACcGDHRERMNMQE8QEx0xERDTAAPOBaTye2V2Va4eK5hflSIvS/mm8OYFHoHTEwA1Aox0RETDTEBPEBMdMREQ0wADxATHTHREBPAA8RER0w0xATwADHRlRuTD4kJgOorMSbnO1dmXjO7hXAvJsvEBEA9lBaTa9PNzuWZYu+AiYmMmADIBTHRERMNMQE8MIzJZHthotU6P1boHTAx0ZQVkygk0ckeizw7cRiGja9iEgTPmR8BcA0x0RETDTEBPOBiTAa//mGhd8BuxiQkJgCyIyY6YqIhJoAHiImOmGiICeABYqIjJhpiAniAmOiIiYaYAB4gJroyYhJ2Fr/du7f0aXDvN4XeARMTALkgJrpSYtJabETPTIgJgFogJjpioiEmgAdcikn0ZcXtW3NfRlExPypEFJIoKGa3EMQEQK0QEx0x0RATwAPEREdMNMQE8AAx0RETDTEBPEBMdMREQ0wADxATHTHREBPAA8RER0w0xATwQFkxiUISBcXsFoKY6IgJgFwQEx0x0RATwANRRKKYRFExPyoEMdGUFZP+TuvMUbB2qciYRIYx+Xhw0Jk2uwBcQ0x0xERHTADHERMdMdERE8BxxERHTHTEBHAcMdEREx0xARxHTHTEREdMAMcREx0x0RETwHHEREdMdMQEcBwx0ZURk0hvc+njg3v/vtA7YGICIBfERFduTD4gJgCqz6WYRIYx+XgYkymzW4hhTM7src4P74DHCr0DJiYAaoOY6IiJjpgAjiMmOmKiIyaA41yLyRYxkRATALkgJjpioiMmgOOIiY6Y6IgJ4DhionMuJru/e5eYADgRYqIjJjpiAjiuvJicPvPg6vQls1sYYqIhJgBy015o3B7GpNA7YGKiKyMmB0Fr6mhn7eOiYzLodd/t73d+YHYBuIiYaIiJjpgAHiAmGmKi+8eYhGPF/s4AjBAx0RATHTEBPEBMNMRER0wADxATDTHRERPAA8REQ0x0xATwADHREBMdMQE8QEw0xERHTAAPOBeTD2YLvQMuLybL7+7fvX7G7BaCmADIjUsx2b517t2tG2cLvQMO7jSn9u40h3fAxMQWMQE8QEw0xERHTAAPEBMNMdERE8ADxERDTHTEBPAAMdEQEx0xATxATDS/j0mxd8DEBECt3P/rxsfExB4x0RETwAPERENMdMQE8EAZMbl/efrVztWZ94u+MyEmmtJjUvB/B8AItS82Lm0uTBR6p9W58uLUg6szt4mJvTJiEgatycNg7cvBYH3C/KgQg353/nC/8wYxARxGTDTEREdMAA8QEw0x0RETwAPERFNqTP7Tv/+B2S0EMQGQG2KiISY6YgJ4gJhoiImOmAAeICYaYqIjJoAHnIrJCjFREBMAuSEmGmKiIyaAB4iJpsSY/PnBxvJrRf7OiAmA3LgUk+A/nJt/eGP2DbNbiOCTtyd3V5tfDtZ/WegdcH9zaX7/3tLwDpiYAKgBYqIhJjpiAniAmGiIiY6YAB4gJpp/iMk8MRH8Y0zMLgAXlXw9k0JjsrVy7m+3b537vtktxN4Xze8Pn5n8beFvwN9b+tv+5vKfmN1ClHkKerMJwDV8ikvDR4J1PCMBHEZENEREx3skgMOIiIaI6IgI4DAioiEiOiICOKy9MLG4efEPCn0zmojoSonIVuuF6I31wiPS6/754UHnNSICOMilT2cREU2Zn87q73d+QEQABxERDRHRERHAYU5FhOuRSIgIgBMjIhoioiMigMOIiIaI6IgI4DAioiEiOiICOIyIaEqNyN3rhd4WIgLgxIiIhojoiAjgMCKiISI6IgI4zLGI/E335tlXzW4hdlZ/+fLenV99WOT1PiJEBEAtlByRQm3dnPs4+GB22uwWYufz5pm91flLxUdk6eODex8UeltKj0jBDyIAjAAR0RARHREBHNZeaNwmIvaIiI6IAA4jIhoioiMigMOIiIaI6IgI4DAioiEiOiICOIyIaIiIjogADiMiGiKiIyKAw5yKyC0ioiAiAE6kdX6ssXmx8ZFTEbl5rtDb4lJEejutl4+CtQ9LiMjf9Pcf/s9mF4Arooi0FyZaw4hMmh8VgojoyohIf6d15mj3d+8WHZGjXvfjwUGn0NsCYATKi8jMGw+uTTfNbmGIiIaIADgRIqIjIjoiAjiKiOiIiI6IAI4iIjoioiMigKOIiI6I6IgI4CgioiMiOiICOIqI6IiIjogAjiIiOiKiIyKAo4iIjojoiAjgKJciEi6ea2yvzH0Z/Ob/fM78qBDDiLyx98V84UEkIgAqj4joyohI2Fps9DaXvwzu/abQ2/JVRIK14bMqIgIgAyKiIyI6IgI4iojoiIiOiACOci4it4iIgogAOBEnI3LzXKG3hYjoiAjgKCKiIyI6IgI4iojoiIiOiACOIiI6IqIjIoCjiIiOiOiICOCoKB5RRKKYmB8VgohoyorI4fbaj49215tFRmT4/90YRuTLQRAUelsAjAAR0RERDREBHFZWRKKARCExu4UgIjoiAuBEiIiOiGiICOAwIqIjIhoiAjiMiOiIiIaIAA4jIjq3ItJ6g4gAyIyI6IiIhogADiMiOiKiISKAw4iIjohoiAjgMJciEsVje2W2Nfj1DyfMjwoRBSQKidktBBEBUAtEREdENEQEcBgR0ZURkWBjcTKKyGD9w0JvCxEBcCJEREdENEQEcBgR0RERDREBHEZEdEREQ0QAhxERHRHREBHAYURER0Q0RARwGBHRERENEQEcRkR0RERDRACHDSMy1V5o3Da7hSEimrIiMgzIfBQSs1uIMAgmv4rIYFDobQEwAkRER0Q0RARwGBHRuRWR/0hEAGRXWkSuTl/qXD59xuwWgojoiAiAE3ExItEp4c2PCkFENEQEcBgR0RERDREBHEZEdEREQ0QAhxERHRHREBHAYURER0Q0RARwGBHRlReRD4gIgGpzLCJTWyuzhd+WvdX5S8OIFHtbHkXk10QEQHURER0R0RARwGFEREdENEQEcBgR0ZURkYON5ane5tLtMBwr7Oy6ESIC4ESIiI6IaIgI4DAioiMiGiICOIyI6IiIhogADiMiOiKiISKAw4iIzq2IrDeJCIDMiIiOiGiICOCwzYWJM+2LjUtmtzBERFNaRIK1d/s7rUJvS3jQmRpG5OMwDAu9LQBGgIjoiIiGiAAOIyI6IqIhIoDDiIiOiGiICOCw8iIyc7tz5cUps1sIIqIjIgBOhIjoiIiGiAAOIyK6MiMy3CQiAKqLiOiIiIaIAA4jIjoioiEigMOIiI6IaIgI4DCXIrJ14+yZ7ZW5wm/LMCK3gzvNQm8LEQFQC0RER0Q0RARwGBHRERENEQEcRkR0RERDRACHERFdGRHZv3v9TK+9XPhtOdr9HREBkB0R0RERDREBHEZEdEREQ0QAhxERHRHREBHAYURER0Q0RARwGBHRERENEQEcdu/CxBv3FxpNs1sYIqIpLSI7ax8fBK1Cb0t/v3Nm0OteIiKAg4iIjohoiAjgMCKiIyIaIgI4jIjoiIiGiAAOIyI6IqIhIoDDyohIa/GVxjAirY33Xpo0PyoEEdEREQAnQkR0RERDRACHEREdEdEQEcBhRERHRDREBHAYEdEREQ0RARzmUkQe3ph9I7g1V+htCVtvNXZX51vBJ28XeltKi8juOhEBkB0R0RARHREBHEZENERER0QAhxERDRHRERHAYUREQ0R0RARwGBHRlBaRe0tv9DeXC70tESIC4ESIiIaI6IgI4DAioiEiOiICOIyIaIiIjogADiMiGiKiIyKAw9oXJ36+udD4idktBBHRlRGRMGw1DnfXPw33Ws+bHxXisNd9fXDw8J0wHCMigGuiZyHRsxGzWwgioistIsH6l2HQKvS2HO533hj0u4U/qwIwAkREQ0R0RARwGBHREBEdEQEcRkQ0RERHRACHERENEdEREcBhZUQkikcUkSgm5keFICIaIgLgxIiIhojoiAjgMCKiISI6IgI4jIhoiIiOiAAOcyki2zdnfxr9z+wWIorH3ur8bSJij4gADnMpItGzkOjZiNktRBSP6JlI9IzE/KgQRARALRARDRHRERHAYUREQ0R0RARwGBHREBEdEQEcRkQ0RERHRACHERFNWRGJAhKFxOwWgogAODEioiEiOiICOIyIaIiIjogADiMiGvcistYiIgAyu//XE+fbC3/wmtktBBHRlRKRYTyOdtZuFx2Ro4POT6P/mV0ALmlfbFzaXJg4Y3YLQUR0ZUXkq2ciw2ck5keFiJ6FRM9GzC4AlxARDRHRERHAYUREQ0R0RARwGBHREBEdEQEcRkQ0RERHRACHERENEdEREcBhZUSkc+XFqWFEbpvdwhARDREBcGJERENEdEQEcBgR0RARHREBHOZSRLZX5t7Zujn7utktxN5nzed3V5ufERF7RARwmGMRubR142yhtyW405zaW50v/LYQEQC1QEQ0RERHRACHERENEdEREcBhRERDRHREBHAYEdEQER0RARxGRDREREdEAIcREU1ZEem1ly/t371e6G0hIgBOjIhoiIiOiAAOIyIaIqIjIoDD2guN9zd+/cyrZrcQRERXSkT2Ws8f7qx9VnhEDh6+c9jrFnomAQAjMozI7Y0Lz0yZ3UIQEV0ZETkIWlNHO2uF35ZBr3upv98p9LYAGBEioiEiOiICOIyIaIiIjogADiMiGiKiIyKAw4iIhojoiAjgMCKiISI6IgI4jIhoiIiOiAAOKyUil0+feXB1+pLZLQwR0RARACdGRDREREdEAIcREQ0R0RERwGEuRWRrZfZ2cPNcobdl5/PmmWFECr8tRARALRARDRHRERHAYUREQ0R0RARwGBHREBEdEQEcRkQ0RERHRACHERENEdEREcBhRERDRHREBHAYEdGUFpHNpdsHG8uF3hYiAuDEiIiGiOiICOAwIqIhIjoiAjiqdX6s0V6YaA0jMml+VAgioisjIv2d1pmjYK3w23LU694ODzqF3hYAI0BEdERER0QARxERHRHRERHAUURER0R0RARwFBHREREdEQEcRUR0RERHRABHEREdEdEREcBRRERHRHREBHBUeRGZeePBtemm2S0MEdEQEQAnQkR0RERHRABHuRSRcPFcY3tltjWMSKG3ZRiRN/a+mC88iEQEQOURER0R0RERwFFEREdEdEQEcBQR0RERHREBHEVEdERER0QARxERHRHRERHAUURER0R0RARwFBHREREdEQEcRUR0ZUQkbC02epvLrWBjsdDbQkQAnAgR0RERHREBHBXFI4pIFBPzo0IQEU1ZETncbr1xtLte7G0Jw8YwIq0wCAq9LQBGgIjoiIiGiAAOIyI6IqIhIoDDiIiOiGiICOAwIqIjIhoiAjiMiOiIiIaIAA4jIjoioiEigMOIiI6IaIgI4DAioiMiGiICOKysiEQBiUJidgtBRHREBMCJuBSRKB5RRKKYmB8VIgpIFBKzWwgiAqAWiIiOiGiICOAwIqIjIhoiAjiMiOiIiIaIAA4jIjoioiEigMOIiI6IaIgI4DAioiMiGiICOIyI6IiIhogADiMiOiKiISKAw4iIroyIRPGIIhLFxPyoEEQEwIkMIzLVXmjcNruFISKasiISBSQKidktRBSPryIyjIn5EQBXEBEdEdEQEcBhRERHRDREBHAYEdEREQ0RARxGRHRERENEAIcRER0R0RARwGFEREdENEQEcBgR0RERDREBHEZEdEREQ0QAhxERHRHREBHAYaVF5Or0pc7l02fMbiGGEZnaWpkt/Lbsrc5fGkak2NtCRADUARHRERENEQEcRkR0RERDRACHEREdEdEQEcBhRERHRDREBHAYEdEREQ0RARxGRHRERENEAIcRER0R0RARwGFEREdENEQEcBgR0RERDREBXDY29v8DqIh/a45PMeQAAAAASUVORK5CYII="/>
            <p:cNvSpPr/>
            <p:nvPr/>
          </p:nvSpPr>
          <p:spPr>
            <a:xfrm>
              <a:off x="6898363" y="3870960"/>
              <a:ext cx="487680" cy="487680"/>
            </a:xfrm>
            <a:prstGeom prst="rect">
              <a:avLst/>
            </a:prstGeom>
            <a:noFill/>
            <a:ln>
              <a:noFill/>
            </a:ln>
          </p:spPr>
          <p:txBody>
            <a:bodyPr spcFirstLastPara="1" wrap="square" lIns="146300" tIns="73150" rIns="146300" bIns="73150" anchor="t" anchorCtr="0">
              <a:noAutofit/>
            </a:bodyPr>
            <a:lstStyle/>
            <a:p>
              <a:pPr marL="0" marR="0" lvl="0" indent="0" algn="l" rtl="0">
                <a:spcBef>
                  <a:spcPts val="0"/>
                </a:spcBef>
                <a:spcAft>
                  <a:spcPts val="0"/>
                </a:spcAft>
                <a:buNone/>
              </a:pPr>
              <a:endParaRPr sz="4608">
                <a:solidFill>
                  <a:schemeClr val="dk1"/>
                </a:solidFill>
                <a:latin typeface="Calibri"/>
                <a:ea typeface="Calibri"/>
                <a:cs typeface="Calibri"/>
                <a:sym typeface="Calibri"/>
              </a:endParaRPr>
            </a:p>
          </p:txBody>
        </p:sp>
        <p:pic>
          <p:nvPicPr>
            <p:cNvPr id="278" name="Google Shape;278;p11"/>
            <p:cNvPicPr preferRelativeResize="0"/>
            <p:nvPr/>
          </p:nvPicPr>
          <p:blipFill rotWithShape="1">
            <a:blip r:embed="rId3">
              <a:alphaModFix/>
            </a:blip>
            <a:srcRect/>
            <a:stretch/>
          </p:blipFill>
          <p:spPr>
            <a:xfrm>
              <a:off x="1177288" y="1529900"/>
              <a:ext cx="12206315" cy="3893044"/>
            </a:xfrm>
            <a:prstGeom prst="rect">
              <a:avLst/>
            </a:prstGeom>
            <a:noFill/>
            <a:ln>
              <a:noFill/>
            </a:ln>
          </p:spPr>
        </p:pic>
        <p:sp>
          <p:nvSpPr>
            <p:cNvPr id="279" name="Google Shape;279;p11"/>
            <p:cNvSpPr/>
            <p:nvPr/>
          </p:nvSpPr>
          <p:spPr>
            <a:xfrm>
              <a:off x="3039759" y="1501383"/>
              <a:ext cx="3833890" cy="12263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80">
                <a:solidFill>
                  <a:schemeClr val="lt1"/>
                </a:solidFill>
                <a:latin typeface="Calibri"/>
                <a:ea typeface="Calibri"/>
                <a:cs typeface="Calibri"/>
                <a:sym typeface="Calibri"/>
              </a:endParaRPr>
            </a:p>
          </p:txBody>
        </p:sp>
        <p:sp>
          <p:nvSpPr>
            <p:cNvPr id="280" name="Google Shape;280;p11"/>
            <p:cNvSpPr/>
            <p:nvPr/>
          </p:nvSpPr>
          <p:spPr>
            <a:xfrm>
              <a:off x="3138484" y="3294567"/>
              <a:ext cx="3833890" cy="12263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80">
                <a:solidFill>
                  <a:schemeClr val="lt1"/>
                </a:solidFill>
                <a:latin typeface="Calibri"/>
                <a:ea typeface="Calibri"/>
                <a:cs typeface="Calibri"/>
                <a:sym typeface="Calibri"/>
              </a:endParaRPr>
            </a:p>
          </p:txBody>
        </p:sp>
        <p:sp>
          <p:nvSpPr>
            <p:cNvPr id="281" name="Google Shape;281;p11"/>
            <p:cNvSpPr/>
            <p:nvPr/>
          </p:nvSpPr>
          <p:spPr>
            <a:xfrm>
              <a:off x="8726338" y="4583702"/>
              <a:ext cx="3833890" cy="12263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80">
                <a:solidFill>
                  <a:schemeClr val="lt1"/>
                </a:solidFill>
                <a:latin typeface="Calibri"/>
                <a:ea typeface="Calibri"/>
                <a:cs typeface="Calibri"/>
                <a:sym typeface="Calibri"/>
              </a:endParaRPr>
            </a:p>
          </p:txBody>
        </p:sp>
      </p:grpSp>
      <p:pic>
        <p:nvPicPr>
          <p:cNvPr id="282" name="Google Shape;282;p11"/>
          <p:cNvPicPr preferRelativeResize="0"/>
          <p:nvPr/>
        </p:nvPicPr>
        <p:blipFill rotWithShape="1">
          <a:blip r:embed="rId3">
            <a:alphaModFix/>
          </a:blip>
          <a:srcRect l="17103" t="41852" r="61030" b="30851"/>
          <a:stretch/>
        </p:blipFill>
        <p:spPr>
          <a:xfrm>
            <a:off x="3797712" y="3422874"/>
            <a:ext cx="2558024" cy="1018474"/>
          </a:xfrm>
          <a:prstGeom prst="rect">
            <a:avLst/>
          </a:prstGeom>
          <a:noFill/>
          <a:ln>
            <a:noFill/>
          </a:ln>
        </p:spPr>
      </p:pic>
      <p:pic>
        <p:nvPicPr>
          <p:cNvPr id="283" name="Google Shape;283;p11"/>
          <p:cNvPicPr preferRelativeResize="0"/>
          <p:nvPr/>
        </p:nvPicPr>
        <p:blipFill rotWithShape="1">
          <a:blip r:embed="rId3">
            <a:alphaModFix/>
          </a:blip>
          <a:srcRect l="65263" t="77464" r="11454"/>
          <a:stretch/>
        </p:blipFill>
        <p:spPr>
          <a:xfrm>
            <a:off x="9646028" y="4677713"/>
            <a:ext cx="2723819" cy="840841"/>
          </a:xfrm>
          <a:prstGeom prst="rect">
            <a:avLst/>
          </a:prstGeom>
          <a:noFill/>
          <a:ln>
            <a:noFill/>
          </a:ln>
        </p:spPr>
      </p:pic>
      <p:pic>
        <p:nvPicPr>
          <p:cNvPr id="284" name="Google Shape;284;p11"/>
          <p:cNvPicPr preferRelativeResize="0"/>
          <p:nvPr/>
        </p:nvPicPr>
        <p:blipFill rotWithShape="1">
          <a:blip r:embed="rId3">
            <a:alphaModFix/>
          </a:blip>
          <a:srcRect l="16071" r="55179" b="68500"/>
          <a:stretch/>
        </p:blipFill>
        <p:spPr>
          <a:xfrm>
            <a:off x="3183504" y="1685537"/>
            <a:ext cx="3363326" cy="117530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4"/>
                                        </p:tgtEl>
                                        <p:attrNameLst>
                                          <p:attrName>style.visibility</p:attrName>
                                        </p:attrNameLst>
                                      </p:cBhvr>
                                      <p:to>
                                        <p:strVal val="visible"/>
                                      </p:to>
                                    </p:set>
                                    <p:animEffect transition="in" filter="fade">
                                      <p:cBhvr>
                                        <p:cTn id="11" dur="500"/>
                                        <p:tgtEl>
                                          <p:spTgt spid="28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3"/>
                                        </p:tgtEl>
                                        <p:attrNameLst>
                                          <p:attrName>style.visibility</p:attrName>
                                        </p:attrNameLst>
                                      </p:cBhvr>
                                      <p:to>
                                        <p:strVal val="visible"/>
                                      </p:to>
                                    </p:set>
                                    <p:animEffect transition="in" filter="fade">
                                      <p:cBhvr>
                                        <p:cTn id="16"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2"/>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291" name="Google Shape;291;p12"/>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292" name="Google Shape;292;p12" descr="data:image/png;base64,%20iVBORw0KGgoAAAANSUhEUgAAAZIAAAPbCAYAAAEBTT3hAAAAAXNSR0IArs4c6QAAAARnQU1BAACxjwv8YQUAAAAJcEhZcwAADsMAAA7DAcdvqGQAAEvJSURBVHhe7d1vbBz3ned5Uo4zTY/3kgXubukHt/E8WMCZO8AkBeOc2zs488yHO2CUuzzI4UTK+8zPYs+DRR4c4BwQIICRsPNo/ehGmNkHg0gcax/4xvoDDDcibUvUwgIOHtuiB+6Q2cWKYkvdIov/usmu6/L8RpEFVtXvU6yqrvr93i8gUBUBxWr+6tvv/ls11l5o3B47gaOdtRP9/dJs3Th7xmyOBXeaU2az2toXG5fMZiaHwVrLbFYbq1NlD2/MvmE2x4JP3p40m9V2f6HRNJuZsDpF8mZ1gltzj25o2HqrYTarjdWpsnsXJh4NfBa1ecy2vTJ33myyOpUzXJ0TPfwZic2FiUcPNLM4CtbqcaNZnSrbWpmtx5A/jtWpso0Lz8hPm8PW4qOoHu2un+gxX2m2V2br8eDycaxOlQ1XR37aHGwsPvo7h9utEz3mKw2rU2W1XJ3W+TH5idnjq9PfaZ3oUUVpvFmdg43lR62qzerU8jEbq+Oa/bvXH63IQdCqxxtZtXytIAtWp8oeX50waMmP+UbCn9W5t/ToUXRtVufx93dshWE4bjbr42urE7bkRxWlaS2+8ugf583q9DeXf/82Y11W5/HPFdhidYq08d5Lj+52vVydSnt8dR7/PJutWq5Or71cj4c/nSsvPnq4z+pUjZ+rs7n0sdmstsdXJ7h5Tn7azOoUqXP59KN5ybI6g8FgwmzWR11XR37aXIXVeTS83WvT75pNa48P/1Gv+6XZrK6dz5uPVuzxF9sr68HVmRPNwnBVqj9LtVuVrg+rEqz+Ytpsfu3l28o66aoMel35HrB09VuVazMn6kI9VuXTnz1nNr/2cm1lsSpVNKz9iT6GMuh3q/96GqtSRYP1Nx89F6nFy7InXZWjg85PzWZ1DT6s36qc6MNAh/ud6t8hDD162suqVMijVend/6D6D08eXJ0+0Sv4/f1O9R/+D/1+VerwloUvq/JIv71c/RcjWJUqenBt+kTxGxx0Hr2YUQu1W5Vw8Zz8mZfarUpvc7n639448aoEwaOnzbVQi1XpXJ559Mg201t4rEoBTroqYRDIf2ekarIqJ327e71eH0ao46pk+IhI7VZlqfrfNzvpqoSPPW2uhXqsygk/ilg7rEoV1eJ1MFalik76NZHaqcX7K16vSmW/VnXSryPWDqtSRbX4cjWrUnVenIygdqvy+CPjWlzcwIuLgtRvVXy43ETtLmbAqlSRFxcwYFWq6PFHxrW4aIEXFyxgVaqods9XWJUq8uLCBLU7hSqrUkVeXIiAVami2p1APcuFBx5flVpceMCLVand5SBYlSqq3ap4cYGB4ap8ZDbrwYtV8eKSD4+vSi0uKODFqtTuMg9+vG/PqlRQ7T5NkeWTR7U7Aa0Xnwer96q4+tnJ2q1K7T7RmuXT37Velcry7oIatfv+SpZvFbEqRfDuEg21W5VM3yGu3arU4cT/J/5mN6tSgJOfBaEGF8p4/KQAvc3l2BM4nzJ/Vtbu580/NZtj4WDsfzOb1fQgw2nlH1+pyp/sv1aXX8iyGo+r/GrU6gT/zl8Io16r4fpJ/VmNKqnVifxPerr4yp/En9Wokscvp8BqjFqtLm4xXI0TfYyj8ifrr9VFLZxfjaHfv6hQ9csmnHg1et3XzWZl1Wk1PDopf+XfMvBqNSp/Iv6TrkatTsJf/dXw6ZIIlT9tNatRJY+fbN/5C1PUajUC1y9I4f5q1Onk+jVYDY8udcBqVEnlT6R/0g+L1UqtVsP5k+dX/pURVqNKvDpZPqtRJZX/OhGrUSVenRSf1aiSWnxJ+B85/2V6VmNUTvqG/+OyPBar3XXjy5LnwmT5EFAdPlczEixMRWVZmLjTmbMwORoujPxKOwtTAhamovJcmCyfjq/8B85HhYWpqCwLE3fdHxYmRyxMRbEwFZXrwmT4Eu+g13X71casWJiKGi6M/Mw/7rKlLEyOWJiKGvXCHPW6ub2I6pQ8FybLuYZYmBgsTEVl+SLg42fkehwLkyMWpqIqsDDy8ygv5Lkwj18fzBYLEyPTwqzOH3sqDBYmR49/09nWcGKOfbGShckRCzNicdfJG/3CPDzRWRtrr4yFefxCuraGE8PCmM2vybIwe1/MH/t3WJgM4hbm8ZMH2GJhcsTCVFTcBaUrsDDVPo9V0cpYmCxYmDwXZnVefrXg8QtaPI6FiV2Y358dxRYLk6Phwhz7ym9pCxNznafKn9a/aCxMRbEwFZXzwsjvOrIwMWIX5rETDtliYXK0uTBx7GSUtTBx57Yb9LvzZtNPLExF5bkwu6vNz8ymNRYmRr4LMy+/68jCxIhbmMfP4WWLhcnRvQsTx74mVtrCBL899hTch/sPfmw2/ZTvwjTl91BYmBgsTEWxMBUVtzCPn6TQFguTo/sLjWPfdSxrYQ6C1rHXpvH+RHIsTEVlXJhjX3jcu9OU33VkYWKwMBXVvtiQ39waym1h+lt//wOz+TXhQUd+ScgpLExFZVmYuE+2sDA5yrQwYczCrDbldx37OyzMsViYimovNDK8T5/fwhxut4595SEMAvklIaewMBWVZWEGH/7w2De39r5oym9usTAxWJiKifs8WZKtW3Pyw+G4z40d7a77/dbxk+Le40+S64IEa35/kO9JLEjFZFmQLFcoYkEssSAVw4JUTNx790lyXZCdNblHTmNBKibLgsRdkjPu8iIRFsRSeQty/OthLMgTWJCKifuwRJI8F+QwWJM/kuQ0FqRisizI1s3Zn5jNr4m7bEiEBbGUZUEe3pg9tjtJCxKHBXkCC1IxWT4EwYIUiAWpmEwLcvPsa2bza/Y//8ULZtMaC/KELAuydePssa8Qx12fJQkL8gQWpGKyfOokzwU52lnnpZPHsSAVk2VBujfPvmo2v2Zn9Zcvm01rLMgTsixIcPPcsZMQd0GcJCzIE0a/IGvyf99p7YUJ+TwpuS5IsCY/ynMaC1IxLEjFZFyQY1+zGi6I/HYwC/IEFqRiRr4gu+vHvx0chrFvBzuNBakYFqRisixIuHju2F9WlgvYsCBPYEEqJstLJ3kuCF/6fAILUjEsSMVkWZA4WS5Mw4I8gQWpmCwfcoiTZUH6O61jX5D09mxBLEjFsCAVk/OCyD1iQZ7AglRMlq8jxMmyIAdB69hfvLfn/2VBKiZuQbKcU54FyUGeC5Ll0kssyBNYkIqJO3FAWQsSBq1jXyI53O8c++9yHgtSMXELUtbl+1iQJ7AgFcOCVEzcKf5KW5CwdWyrBv1ubk9Ya4UFqRgWpGLiFqSsC/GzIE9gQWriwdUZ+Zcbp9de1t9J9PWlkyyfOsn3e+p86dMaUzIiWd7Gzfl8J/KjM2/lOSX9zWU51N4+Y2dKaoQpGZEsU5Lz2eWYElvDKdFfFok5sTJTIsg0JfmeFJMpscWUjAhTUiOjnhJvX3TM8hFTpmRE8pyS/XtLcheYEgFTMiJMyYhkmZIsV+CJw5QIskxJ3F0XUyJgSmqEKRkRpqRG8pyS3t3l182mtUGvK7/U44S4D2YnyXNK+ISKINeW3L0uf9qEKREwJSOSZUri3uplSgRZpiTLRfHjMCWC4ZTIv6y4jw0xJQKmpEaYkhGJ+25JklynhCsr2MtzSnp3l/Srv/W6ft6lMSU1kueUHGwsyx/gZkoETMmIZJmSnZiLizElgixTsrUym9sviykRPLg6Lf+ymJIcMCU1wpSMyMaFZ+RfVq5TEnMJJRwjzykJNhblj6YOp8TPD0qUNSVha/HYdxyZEgFTMiJZpmT75uxnZtMaU5KDjFNy7BtiTIkg05SszMq/LKYkBw+uTcu/LKYkB0xJBbXOjx37yxr9lDz80mz6ZTgl8i8rzymJu1ai18qYkrgFScKUCLJMSdxdF1NyjOpOSZcpscWUFCzPKYm7XDhTImBKKihuSjqXZ+RfFlOSA6akguIWpQJT8rHZ9Evc3VaSPKck7qLIXitjSrJgSgRZpiTuY0NMyTFynZLV5l+ZzRNjSgRZPqHClAjynZJ5+f36cGxs3Gx+DVMiYEoKFj8lp+VfFlMyInlOSdx13b02nJJjfymlTUkYHjslg173XbOJNExJwZgSB2SZkrhTdjAlx8h5SuTFYkpykOV770yJgClxAFNSsNgpKe3S4kzJieU5JWHQOvblHK/FnYygrCkZDNYnzObXDPrdebOJNExJwZgSBwyn5B2zaS3uchlMyTHynJLd1Xn5gxJMSQ7izjmfJMuUxD08dh5TUiOtxVeOfV+eKSlY3CnON957SQ5vpikJfvuc2fyaw/0HPzab+EelTEnYiv2EDFPyBKakgpiSEcl3SpryN6eYEkHclMRdyTpJ3EX4mZJjMCU1wpSMCFNSI3GLwpQULO7CyXF3W0myTMlB0Jo2m1/T3+8c+9qb18qYkiRMyROYkgrKc0oO2kvyO5FMyROyTMnenab8zSmmRBA3JVs3zsq/rF57ObevOTgv45Qc+8tiSgrGlIwIU1IjcR+IYEoK1r7YkH9ZQ7lNSX/r739gNr8mPOjIn5BxHlMyIkxJjeQ6JZtL8mIxJYIwjJmS1ab8zSmmRBA3JcHNc/IviykRjHxKdpgSa0zJiDAlNRJ3MoKypmQwGBz7NQfntRcaGb6rnt+UxJ3iPAyCY1/09BpTMiJMSY0kTIn8y+ptLusfumNK7A0+/OGxv6y9L5ry9wuZEkGWKYk7xWyWKfFS3FmGkmzdmsvtSd/R7jrf2n3Csb+o7rVpOdI7MRffjzvzaSR2oXy85FLcd92T5DodwZq86F56cHVG/qVnmY44Xp7SnOmoCaZjBJiOmuhmmI5g9RfHfhCO6bCUZTqynCaQ6TihPKcj7pyNSZgOS0zHCDAdIxD3HfYkuU7Hzpp/v/Qsutdm5NeM8pwOL09VznTUBNMxAkxHTWSajk9/duzJZZgOS1mmI+70f2HrrdjvJMZ9EoXpsJTrdMScizEJ02GJ6RiBB1dn5FPBMh0nFPfd9CR5TsdhsObfBxSyGPl09LvygVJ7TEdNMB0jwHTURJbp6P5/P/+nZvNrmA5LWaYj7rR+wSdvx3+Ymuk4mSzTMVh/89ivG2Q5EynTYSnLdMRhOiwxHSNw/68nzptNa3lOB69ZWco0HR/mNx2H+x350VjtZTkjA+0YgeF0ZPgiJ9NxIkxHTWSZjriXSZgOS1mmI+50fcGdpvy1AabDUpbpGDr2pZDe/Q/kd/aYDktMxwgwHSPQXmi8bzat5TodO2ufmk0kGfV0eHli/Sxn7clzOo521nnNysaDq9Ny5IeOn44M525nOiwxHSOQcTqOxXRYyjIdcSerjDsFRhKmwxLTMQKjn461LA+n/ZPndPTby/JdEtNhiekYgVFPx+Cgc+y3cJ3WXpjQPxid53QEa7ktutMeXJvO7XNOTIclpqMmmI4RyDgdx35iZDgd8htGTIeluOkIF8/FfqkmTm9zSX44y3RYYjpGIN/pWNY/78t02GE6RmDk0xEEx34L12kjn47d9eMXPQzlRXda5/LMsb9cpqNATEdNMB0jkGU64hZk74v5Y4/0JEyHpbjpiLurSsJ0WGI6amLU0+HlxRyZjpoYeTsG68d+C9dpWT5Jkud0cN1ZS0zHCDAdNZHzdcuZDhtZpiPO3uq8/N4F02EpYTqO/VhPEqbDEtNRE/lOR4ZPkjAdJ8N0FGjU0xHGfAvXaVnOSRIny3T0d1rHLnp40JEX3Wmjng4vMR010bny4rG/EKajQDlPh/xLZzosxU1H3CkwkjAdlpiOmmA6RoDpqIlcpyPDOUm8lOX6HXGyTMdB0Dp20b08BUYSpmMEmI6a2HjvpWNf4mY6ChQ3Ha3FV+RPAe6uzstvwTIdluKmI+5yEUmYDktMR00wHSPAdNREntMRd3WbMGzJi+60excmjv3lljUdYdA6dtG9vFxEEqZjBJiOmohbEKajQHHTEXdXlYTpKFDcdAS35o490pMwHZaYjppgOkaA6aiJPKdj/97Ssb/cuMXw1ubCxLGvDZU2HTF3V4N+V150pzEdI8B01ATTMQJx0xH3sZ4kWT5JwnSc0PbKnPzOHtNhiemoOaajQExHBW1ceEb65WdZrCxTlWWB9+9eP/YAixP34Ykkg16XT8b4iEHRMCieist8nEoPSsxjuzjRY764hxlxeHDuKQaFQYEFBoVBgQUGhUGBBQaFQYEFdVCiT0nEvTEfJ8sb9lk+WcGgoDAMCoMCCwwKgwILDAqDAgsMCoMCC3Ffi4tT5UGJ+y5knGhIomExu1b4up6nGBQGBRYYFAYFFhgUBgUWyhiU7ZuzPzWb1rK8M8+goDDqoERDEg2L2bWS5QR3FAWVwqAwKLDAoDAosMCgMCiwoF53zKVBiajfm+eqHZ5yaVCyXDuIQYEVBoVBgQUGhUGBBQaFQYGFMgYly3Wus7wzz6CgMOqgRNQTTDAoqD0GhUGBBQaFQYEFBoVBgYX2xYZ8cLk0KP2dlvRvCw860m2HI5walM0l+e8wKLDCoDAosMCgMCiwUMagbN86932zaW13dX7RbFpjUFCYMgYluHlOPriGRZH/XQwKCpNpUC6flg4uBgW1x6DogxKOjY2bXfiCQWFQYKG90JAPLpcG5XC7JX0FIAyCycFgfcLswhcMCoMCC24NyrL8ZS8GBVYYFAYFFhgUBgUWShqUyXDxnHRi770v5uWP/zMoKAyDwqDAQrZBmZEOLgYFtcegMCiwwKAwKLDQXpiQDy6XBuVod13674Rh2IiGxezCFwwKgwILDIo+KIMgeM7swhcMCoMCC2UMSuf2uW9Hw2J2rex+Pv8Ts2mNQUFhyhiUqCbqoOx83pT+GxEGBYVhUBgUWMgyKA+uTWsHF4OCumNQGBRY8H5QgjX54/ycicVDDIo+KIODzrTZhC+cGpR7S5+ZTWsMCqy4VRT95BIMCqwwKAwKLJQxKJHhoEhPgIeDIn2LMtJvL39sNq0xKLDCoDAosJBpUK5Onzeb1hgU1FrGQZEPLgYFtcagMCiwkOU7804Nys6afPu5hLaHGBQGBRZcGpTe5vL7ZtMagwIrTg1Ke1n+dzEosFLWoHRvnn3VbFrZWf3ly2bTWrZBWZcfrjEoHiprUNRrzQd3mlKBIgwKCsOgMCiwkG1QZuS/k3FQpIuKMigoDIPCoMBClstnV3ZQ7n/wrtm0dhisfWk2rR3ud+SvAKDmGBQGBRYYFAYFFlwalP7msvw9GQYFVhgUBgUWyhqUhzdmpYMr+OTtycGHb0pXtmJQUBgGhUGBBQaFQYGFjIMifyuSQUGtMSgMCizcX2jIB5fvgzLod+X/DmqOQWFQYKHSg7LOoKAiXBqU/XtL8nMHBgVWyhqU4Nac9N8JW281gk9/Jl3ZikFBYVwblDDUPvbCoMAKg8KgwAKDwqDAAoPCoMDCvQsT8hNglwblaGdN/s78oPdQ/oIYao5BYVBggUFhUGCBQckyKF0GxTdODcrd62fCMGRQkL8sg9K9NiO/UrS9Mid/nD/4u19IV7ZiUFAYBoVBgQUGhUGBBQaFQYGFTINydUY+uDINyiqDgorYXJiQTkwXcWpQgjX5oD/qdeXbj5pjUBgUWGBQGBRYYFAYFFgoa1C2bs3Jf0e9hPbBxvIUg4JCMCgMCiwwKAwKLDAoDAosMCgMCixsXHhGvrJV99q0fHBVdlB21+flv9Pryh/hQc0xKAwKLDAoDAosMCgMCiwwKAwKLJQ1KNsrc/LBNRwU6SsAwcbi5GD9Q+kM+AwKrDAoDAostBca8hV+O5dPSw+Jgpvnhg+JtGHcW23Kw9jbXJIf3h1ut6RhDINg0mzCBwyIPiCDwUCqFWqMAWFAkCDLZbI7V16Mnr9Yq/KA9Hf+/gdm00p40JFfQUONMSAMCBIwIAwIEjAgDAgSMCAMCBKUMSBbN86eCcU3JffuzMsHe6+9LN8WBgSJqjsgTQYEo8eAMCBI4P2AbDEgSMCAMCBIoF7/vbX4SmPjvZekD+xFAzL8o5IDchC0pLNE9vtbf8qAeIQBYUCQgAERB2S/I59nGDXGgDAgSMCAMCBIUMaAPLwxK33nIrK72pS/3sqAIHcuDUh/c1m6LREGBIkYEAYECRgQBgQJGBAGBAnU67W7NCBh2GoMgt8+Z3atHO4/+DED4hF1QKLhiIbE7FphQFBbDAgDggQMCAOCBAwIA4IEZQxIcGtOOnAjDAgqwaUB2b+3JN0WBgSpGBAGBAkYEAYECRgQBgQJNhcmou9qWCtvQOZbZtOaPCBBa3IwWJcuZTDod+UrU6HG1AFRz2gSYUBQWwwIA4IEDAgDggQMCAOCBGUMyPbKnPxd8b3VefnaiQwIcseAMCBI4NSA3L0u3ZasA2I24QMGhAFBAgaEAUGCjQvPSAe8SwNyELTkSxkMel352omoMQaEAUECeUAun5YOwggDgtpiQBgQJGBAGBAkKGNAtlZm5YN9OCDyUDEgyB0DwoAggUsDcrCxLN0WBgSpGBAGBAkYEAYEMVrnxxrDAZHO1O7SgPR3WmdC8dqJR72ufO1E1BQDwoAgQbYBmZG+cxFhQFBLDAgDggQMCAOCBGUNyPbKrHwChr0v5uUTPTAgyBUD0pJfcGBAPMKAMCBI4NKAhK3FRrCxKN0WBgSJGBAGBAmi4YiGxOxacWlADrdb8m0ZDoh8WQbUFAPCgCABA8KAIEGWAXlwbVo6cCMMCGqJAWFAkKDKA7LzeVM6eBkQ5I4BYUCQgAFhQJDApQGJhiMaErNrJduAPGRAfMGAMCBIMBwQ6cN9EZcG5Gh3Xb4tw4dY8m1BTTEgDAgSMCAMCBJkGpCr0/JXYRkQ1BIDwoAgQVkDkuWkDcMBkb6rwYAgdwwIA4IEDAgDggQMCAOCBC4NiHpGkwgDgkSbCxPSQRhxakCCNfm2DAdEvi2oKQaEAUECBoQBQQIGhAFBgmwDMiMfIAwIaqmsAdlemZMPxOBOUzrgGRDkjgFhQJCAAWFAkIABYUCQwKUB2b97Xb4tDAgSbV6ceN1sWnNsQD4ym9YGvYfvm0247t6FCelLSRGnBmRnTb4tg15Xvi2oKQaEAUECBoQBQYKMAyJ/3JsBQS2VOCDvmE0rYeutxt5nzefNrhUGBLkra0CCW3PSF5OiAQk+eVs6ETUDgtwxIAwIEjAgDAgSMCAMCBJsXpz4qdm0VtkBubckD3vGATlvNuG6+wsN6cCNuDQgh8GafFsG/a78O0NNMSAMCBIwIAwIEjAgDAgSlDUg2zdnpRcDouFgQDByZQ3Iwxuz0sEbDUdUEbNrhQFB7hgQBgQJGBAGBAkYEAYECdoLDelj6JGqDkh/c1k+cA931j4zm9YG/Yc/N5twXftiQ/5ckVMDkqEgh/sduVSoKQaEAUECBoQBQQIGhAFBgowDIn9EfOvmrHSCuuj76AwIRq60AblxVvoyk3pGkwgDgtwxIAwIEjAgDAgSMCAMCBIwIAwIUmxceEY6GDtXXpQP3iynHt1bnZcHUT2zyUHQkm8LZzXxUHuhIR+MVS1Jr70sH8BZzm7S3+9ItwUOoCYaauIhakJNYIGaaKiJh3iVi1e5YEG9Gm6layJ+8zAMWpNh2JI+F8a3Dj1ETagJLFATaoIU1ISawAI1oSZIQU2oCSxQE2qCFNSEmsBCSTWRL4VGTVAZGWsi3wNzxhTUmlqTjfdemmwtviIdwOoFeiK7q/PyAUxNUAhqQk1ggZpQE6SgJtQEFqgJNUEKakJNYIGaUBOkoCbUBBbuXZiQFt2pmgxLEhXF7FphSOrvlPnT2lOnwu+YTSv/7H+9dfdb/W3peoPPvvSXb6o1GfQOv6fWRDU+/kf7R2OnPjK7Vr7R+Ke/4mGXh1yqifqwi5rACpeq1p+bUBMPURNqghTUhJrAAjWhJkhBTagJLFATaoIUZdVk++bsT82mlagm0f/MrhVqgsKUURP1IVeEmqAyyqqJ+rArel5CTVAZak2ikkRFMbtWqAlqjZpQE1igJtQEKagJNYEFakJNkIKaUBNYoCbUBCnUIYm4VJMs14XnktceUh92VbkmB+2ld8ymNfXa8P39jnQmGjjAqZrcvS4fwNQEVlyqSa+9LB/A1ASpqAk1gQVqQk2QgppQE1igJtQEKagJNYGFUmpy8+xrZtNaliv5UhMUoqyabK/MyQewem14aoLCZKnJ5uXTL5hdK1s3zsoHMDVBZWSsiXwAUxPUmlqTSOfKi9IBTE1Qa9SEmsACNaEmSEFNqAksUBNqghTUhJrAQpZLXrtUk/5OS/q3hQcd6bbDAZsLE/IB7FRNgjX533XU68q3HzXnUk0ONpely1dHqAlSuVSTg41l+QCmJrDi1HOTzSX571ATpKIm1AQWqAk1QQpqQk1ggZpQE6QoqyZbK3OLZtPa3hfN75tNK9QEhSmjJsHNc/IBPKyJ/O+iJihEeTWZlf/OzudN6d9GTVCYTDW5fFo6gKkJai1bTablA5iaoNaoiV6TcGxs3OzCB9SEmsACNaEmSEFNqAksUBNqghQbF56RD2CnarK7Lp8wY1gT+RzKqLn2QkM+gF2qyeF2SzppRhgEk4PB+oTZhQ+oCTWBBbdqsiwfwNQEqVyqSbCxOBm2Fhtm1wo1gRVqQk2QgppQE1igJtQEKagJNYGFMmrS+ejc8+HiOekA3r/TfMdsWqMmKERZNdlemZUP4GFNpAOYmqAwJT03mVRrsvfFvHwAUxMUgppQE1jIVpMZ7QCmJt47Zf6spaPBqX9lNq2FT4XfMZtWnv3v/+Ju8IeDz8yulYl/8WdvqjXpDfrfU2sy/tRT0m0Zf/bZu+Hhf/Gp2YUvqAk1KVqtSxKhJtQEFqgJNSlS7UsSoSbUBBbaCxPyPbBLNVFfEg7DsBEVxewigRMliRwNxr/XOj8mHcAu1SQ8Olozm1bGx8f3B988+tDswhfUhJoUwZmSRKgJNYEFakJN8uZUSSIu1eTpoP/d6HNdZtcKNYEVaqLXZBAEz5ldPMG5kkSoiV6T8JuHH5hd+IKaUJO8OFmSSGk1eWYgfSQmqsneF82fm10r1ASFKaMmUUmiophdK+pDrgg1GR1nSxIpoybjf/IX++H44COza+UPX3jzV+rDLmqCwlATanJSTpckQk2oCSxkqcmDa9PaPTA1cZbzJYlkqcn40bh2D0xNUHfUhJpk5UVJItSEmsACNaEmWXhTksj29t53Ny48Ix3ALtVkEB79xmxaMTX5f80ufOF9TYI1+VSv0bXhzaaXvCpJxPuajA/+wmxaG4yP/7nZhC+oiV6TwUFn2mx6x7uSRFyryd5//uh5s2slS03C8fH/x2zCF27VZEk+gyU1QaroPRO1JuoHHyNZrm+i1iRysLEsPbnu77SkCxpFjnrdj80mfEFNqAlSUBNqAgsl1kQ6gHfv/PJHZtNav70sH8DUBKnKqkmW68Lvrc7LBzA1QSHKqElErcnwuYl8AFOT/Hn5PsmTynjfJDIYH5w3m1b+8IU3/51ak6f/y/9xRq1J9L5JOLxJZtcK75t4iJpQE6TI9NzkysxrZtNalZ+bqDXhuYmHMtXk6rR8AFMT1Fa2V7pOywcwNUGtURNqghTUhJrAQpbrwjtVk501+fb39zvyvw01N6yJdAC7VJODoDUVhqFUk0Gv+67ZhC+oCTWBBWpCTZCCmlATWHCpJnsb1181m1aoCay4VJNee1n+d1ETWHGpJvt3r0v/NmoCK9SEmsBCGTXZXpl732xa27vTlM7tFaEmKERZNdm6cVY6gIM7TWl4I9lqsi6/OkZNPFRSTeQDePjcRB5gaoJCUBNqAgvUhJogRcVrIh3A1ASFkWty5UX54RA1Qa1lq8mM/HeoCWqNmlATpKAm1AQWNhcmpEV3qSZh0JocDNYnzK6VQb87bzbhi/bFhnwAV7Ym9z+QHw4dBmtfmk1rh/sd+WTjqDlqQk2QgppQE1igJtQEKagJNYEFp2pyb0k6gKkJrLhUk/7msnzdFWoCK9SEmiBFaTW5Ofu62bSy91nz+fUP35QOYGqCwpRRk+DWnHwA767Oy5eUoCYoRFk1eXhjVjqAg0/enhxQE1QFNdFron6qGDVHTagJLFATaoIU1ISawIJak433XppsLb7SMLtWqAlqLWNN5AOYmqDWqAk1QYr7Cw35APa9JsNBkf87qLl7FyakA9ipmoStxiD47XNm18rh/oMfUxPPUBNqAgvUhJogBTWhJrBATagJUlS6JuvUBBVR3Zo05QNYHRRqAisu1UR9yBWhJrBSRk3UIYlQE1RGWTVRH3aFrbcawac/kw5gaoLCUBNqghSu1SQMtXN7URNYoSbUBCmoCTWBBWpCTZCCmlATWFBrEpUkKorZtUJNUGvUhJrAgjooLtUkchC0ps2mlehy19TEM+pDrohLNTnaWZOvCz/oPZSvyoWaoybUBCmoCTWBBWpCTZCCmlATWKAm1AQpXKpJ7+7y6+XUpEtNfONSTXrtZfnE4dQEqbLUpHttRj6As1zyOvi7X0gH8P7d6/IBTE1gpYyabN04K531PrJ3pykfwNQEhaAm1AQWSqyJdABTE1QGNaEmsEBNqAlSUBNqAgvUhJogRZaadK5Mf2Q2rVET1Jpak0jnyotTZtMKNUGtqZe7jnSvzsgHcKaarJZQk2BNLsNRryvfftRc+2JDPoBdqkl/6+9/YDathAedKWriGWpCTWCBmlATpKAm1AQWqAk1QQpqQk1ggZpQE6RwqSYHG8vyAUxNYKWMmgQ3zw0PYLEmq035AO5tLskHMDVBqrJqsnVrTv47O583pX8bNUFhqAk1QQpqQk1gwfua7FATpKAm1AQWqAk1QQpqQk1ggZpQE6TIUpMHV6flwaImqLX2QuO22bTWuXxaOoCrXJPD7ZZ00owwCCYHg8GE2YUPNi48Ez18kg7g7rVp+QCubE121+flv9PryucpQ81RE2qCFNSEmsACNaEmSEFNqAksUBNqghTUhJrAAjWhJkhRVk22V+bke+BhTaQDONhYnBysfygdwNQEVkqqyeTgwx9KB/DeF815s2mtt7ksH8DUBKmoCTWBhSrXJBQHmJqgENQkW01OmW0gN8PDsGs2Fb81f1p5euzpyfH/5nv7ZhfIBy8F83ALCXhTkSfuSEFFqAgSUBEqghScHIKTQyBBthNDcJohswkfUBEqggRUhIogBRWhIkhARagIUlARKoIEVISKIAUVoSJIkKUiXH6BiniljIps3Th7Rv2S1N6deflApCLIXVkV2V6ZkwcxWP3FtNm0sn/3+hkqgtxVtyJNvSLtZfm2UBEkoiJUBCmoCBVBAipCRZDC+4psUREkoCJUBCmoCBVBAipCRZDi/kKjaTatZanI8I9KVuQgaEmD2O9v/SkV8ci9CxPSKXIi3Wsz8hlAKluRnTV5EAe9rlwe1JhakdbiK42N916aNLtWqAhqi4pQEaSgImJF9jvyIKLGqAgVQQoqQkWQgIpQEaSgIlQECSpdkb+jIqiAMiry8MasPIi7q015EKkIcldWRYJbc9Ighq23GsGnP3vO7FqhIiiESxXpby5LtyVCRZDIqYrcW3pDPaEdFUEqKkJFkICKUBGkoCJUBAmoCBVBCipCRZAgS0UeXJ1pmU1rVMTOKfMnaiyqSL/31PfMrpWoIs++9Jdvml0re/1vf/rsH/9f/9nsWnlqfPw74+NjodlNFYatxngY/i9m18rh/oMfjz/9rf/d7MJ16sOsiEsVOQzW5Idzg35X/p2hxtSHWtHzkKgkZtdKVZ+LRBUZBL+VBjGqCM9FPEJFqAhSUBEqggRUhIogBRWhIkhARagIUlARKoIEVISKIEUZFdlemfu52bS2+8WvPjWb1qgIcldWRdSHWsEnb08O1t+cMLtWXK4In90aoaPB+JrZtBJV5OHT/+S7ZtdK9DDrWy//21+ZXSunvvn0h6f+eXPP7FrJ8hmtU2PhvzS7VqKKjH/jW39mduE6lyqiPsyK1Om5CCUZEZcqchSG0m2hIkhFRer1ihYlGQEqQkWQgIrU730RSlIyKkJFkICK8O46UrQX/uA1s2kly7vr6sdPIrur8/IgRm8emk0rYdCazPDu+lu8u+6R9sWGfLmB0iryYTUrcrjfkW4Lam5zYSK6gpQ15yoyWJcGcfgwa56KeCRjRW6bTWtUBLWlVqRz5cUps2mNihSHl4ALFlXkv/rh3r8zu1bC8afOm01rR0fay7FRRRrt3/2x2bUSVaTxX/9P0kvLR2OnPjx16p9LLy0PjsL18fFx6w9LouaoSP2fi1CSAlERKoIUVMSNV7QoSUGoCBVBijIqsr0yJw/V3uq8/NIy74sgd2W9L7J146w0iMGdZjSI0oHI+yIoREkVkQeRiqASqAgVQQqnKnL3unRbslbEbMIHLlWkd/8D+RqEVASpqAgVQQIqQkWQgopQESSgIlQEKTZ+/cyrZtOKUxXZaz0vV+Tg4b8xm/BBe6EhH4guVeRoZ/1js2mtv9+RbgtqbuPCM1IVXKrIQdCaUt8pH/S68iCixqgIFUEKuSKXT8sHCBVBbWWryLR8wJdSkfay/O+iIkhFRagIElARKoIUVISKIAEVoSJIUVJF3jeb1vbuND8ym9aoCHJXVkWCm+ekQdz5vCkPIhVBIcqoyNbKrDyIw+ci8gFPRZA7KkJFkIKKUBEkcKki/fayXISjnTX59lMRz7hUkYONZem2UBGkoiJUBCmoCBVBAipCRZCCilARJGgvTMgXunGqIsGafFsGB51pswnXtc6PNYYVmTS7VlyqSH+ndSYUPyx51OvKg4gaoyJUBAmoCBVBikwVuTYtX8eDiqCWslVkRj5dJxVBbVERKoIEVISKIAUVoSJIQEWoCFKUUZFw8VxjWBFpEIcVkQeRiiB3ZVVke2VWHsS9L+blh3NZKmI2rVERz1ARKoIEVISKIIVLFeltLskvClARJHKpImFrsRFsLEq3hYoglVsVWZZvCxVBIipCRZCCilARJKAiVAQpvK/I7rp2W8KwMQiC58wuXBcVJCqJ2bXiUkUOt1vybRlW5Euz6a1T5k8vPHUq/OiP/tXYvtm1Ej4VfsdsWokqMh6e+p7ZtRJVZOJf/NmbZtdK/9mnP3v2n/3JXbNrZfypp7TbMqzIeO8b/9LswnVUhIpk5U1JqAgVQYIsFVGfrEeoiJu8KEmWiowfja+ZTStUBLVFRajISTlfEipCRZCAilCRPDhdkjIqEr2z/uzOqe+aXSvRgFARjFyVK6J+BIWKjJazJalyRf7whTd/ZXatUBHkjopQkTw5WRIqQkWQgIpkqchDKpLAuZJQEb0ip3pP/Q9mF65zqSJRQaKSmF0rVKQYTpXEpYp889TTH43/0Z9ot4WKIAkVoSJFcaYkT50avO9zRVRhEEyOf+Phf2t24bphRaRz4EZcqoh6cofIUa8r3xZfOVGSYUXOm01rLlUkPDqSbss/VGTrj80uXEdFqEjRal8SKkJFkICKUJEy1Lok2Spy6jdm0woVQW1lqsjVaflE0VQEtS1JpooMTv2F2bRCRVBbVISKIEV7oSFfH7Bz+bR0yYFhReRB3Fudlwcxy5nh1Y+gRBUZDNYnzC5cV1ZFtlZm5UEcVkQbRCqCIlARKoIEVISKIAUVoSJIQEWoCFJQESqCBC5V5GBjWb4tVASp3KrIknxbqAgSUREqghTtiw35gHepIv2dlnRbwoPOVDg2Nm524brNhQnpAIk4VZFgTb4tw4rItwU1RkWoCBJQESqCFFSEiiABFaEiSEFF9IqYTfggW0Vm5AORiqC2MlXkyovSwUhFUFtUhIogRRkV2bpxVh7EYUXkA5GKIHdlVWR7ZU4exOBOUzoYqQgKQUWoCBJQESqCFFSEiiABFaEiSEFFqAgSUBEqghROVaS9LN8WKoJELlVk/+51+bZQEaRqLzTeMZvWXKpIb6f1stm00t/rvmo24YN7FyakU+REnKrIzpp8Wwa9rnxbUGP3FxryaXJcqshB0JJuS3+/I98W1BgVoSJIQUWoCBJQESqCFFSEiiABFaEiSKFWpLX4SmPjvZcmza4VKoLaylgR+czoVAS1VUpFbs6+bjat7a42PzOb1qgIcldWRYJbc9Ighq23GsEnb0uDSEVQiDIq8vDGrDyIu6vz8iBSEeSOilARpKAiVAQJqAgVQQoqQkWQgIpQEaSgIlQECZyqyL0l+bZQEfecMn/mZnx87Ntm00pUkX7vqe+ZXStRRZ596S/fNLtW9vrf+uzZ/+5f3zW7Vp4aH/+O2bQShq3GqaPB/2F2rRwedF479c1v/8DswnXqw6yISxU5DNbk2zLod+XfGWpMfahV5eci/c1lbRCHFQmDlnRbDvc78m1BjVERKoIUVISKIAEVoSJIQUWoCBJQESqCFFSEiiABFaEiSKFWJCpIVBKza2X75uxPzaa1LGdAoSLIXVkVUR9qRQWJSmJ2rVARJMn82a2jwfia2bQSVeTh0//ku2bXSvQw61sv/9tfmV0rp775jY/G/+j/3je7VrJ8RuupsYH0ebOoIqee/rb0eTPUGBWhIj7JVBIqQkWQgIpQEd/IJaEiVAQJqAgV8ZFUEipCRZCAilARX1mXZBCO3zGbVqpcEVXYaX1br0j3J1TEI+2LDflsHlWtiPrxk0iWivARFM9sLkxI54WKKqJ+RiuqiNm0luWTvupDrejzWdHzEbNrhYdZnqEiVAQpqAgVQQIqQkWQgopQESSgIlQEKagIFUECKkJFkEKtSOfKi9L1OCLbK3PvmE1rWa67TkWQu4wVkU+8sHXjrDSIwZ2mPIhUBIUoqSLyIGY5AwoVQe6oCBVBCipCRZCAilARpKAiVAQJqAgVQQoqQkWQgIpQEaSgIlQEKaIhyVIT1YOr05c6l09LA6kKbp6b2lqZlYdLNRzgSzufNwu9LQcby1O9zaXCb8tRsHapv9Mq9LaEB52po1638NsCYISIiY6YaIgJ4AFioiMmGmICeICY6IiJhpgAHti8+Affby9MLJrdwhATTWkx2Vk/fxi0XjO7hQj3t16IYhKGofQmLoAa2bjwzFR7oVH4nRYx0QQbi5O9zeVW2Fos9A74aHe9ebjdKvSjaWEQTA5j0iImgMOIiY6YaIgJ4AFioiMmGmICeICY6IiJhpgAHiAmOmKiISaAB4iJjphoiAngAWKiIyYaYgJ4gJjoiImGmAAeICY6YqIhJoAHyopJ5+rMX92/Mv0js1uIYUwmt1dmW+HiuULvtPa+mG8OY1LoHTAxAVArpT0zuTbd7FyeKfYOmJjIiAmAXBATHTHREBPAA8RER0w0xATwADHRERMNMQE8QEx0xERDTAAPEBMdMdEQE8ADxERHTDTEBPAAMdEREw0xATywufDNF6KYtM6PFTroxERTWkx21n4a/c/sFsLE5Hb0p/kRANcMn5lMthcmWsTEXnkxWbod/Wl+VIjoWUn07MTsFiJ6RvLVMxNiAriLmOjKiEn0jCR6ZkJMANQCMdEREw0xATxATHTERENMAA8QEx0x0RATwAPEREdMNMQE8AAx0RETDTEBPEBMdMREQ0wADxATHTHREBPAAy7FJIpIFJMoKuZHhYhCEgXF7BaCmAColdJicnnqJ52rMz83u4UgJjpiAiAXZcUkelYSPTsxu4UgJjpiAiAXxERHTDTEBPAAMdEREw0xATxATHTERENMAA8QEx0x0RATwAPEREdMNMQE8AAx0RETDTEBPPAPMWncjv40PyoEMdGUFpOg9drRzvp5s1sIE5Pb4f7WC+ZHAFwTPSOJnpkQE3suxaS/0zpzFKxdMruF+SomB50pswvANcREV0ZMItE14A82lgu9AyYmAHJBTHTEREdMAMcREx0x0RETwHHEREdMdMQEcBwx0RETHTEBHEdMdMRER0wAxxETHTHRERPAccRER0x0xARwnEsxiWytzN4exqTQO61hTM7src4XfgdMTADUBjHRERMdMQEcV15MTp95cHW68DstYqIhJgByQUx0xERHTADHERMdMdERE8BxxERHTHTEBHAcMdEREx0xARxHTHTEREdMAMcREx0x0RETwHH/EJPG7c2FbxZ6SVVioislJtut7x/trC2a3cIMet3FsN/5vtkF4CJzDfhC77SIia6MmBwEralhTG6b3cIMY3Kpv985Y3YBuIiYaIiJjpgAHiAmmtJi0l6+tH/3eqF3wMQEQG6IiYaY6IgJ4AFioiEmOmICeICYaIiJjpgAHiAmGmKiIyaAB4iJhpjoiAngAWKiISY6YgJ4wKWYbK/MXdq6cbbQO63gTnNqGJPC74CJCYBaISYaYqIjJoAHiImGmOiICeCBUmJy5cWpB1dnCr/TIiYaYgIgN8REQ0x0xATwADHREBMdMQE8QEw0xERHTAAPEBMNMdERE8ADxERDTHTEBPDAMCbvb/z6mVfNbiGIia6MmIR7recPd9Y+C8NWw/yoEIODh+8c9rqvm10ALmpfbFzaXJgo9E6LmOhKiUnQmjwM1lqFx6TfbR7ud94wuwBcREw0xERHTAAPEBNNaTHZXP6rg3vXf2R2C0FMAOSGmGjKikl/c7m5f2+p0DtgYgIgN8REQ0x0xATwADHREBMdMQE8QEw0xERHTAAPEBMNMdERE8ADxERDTHTEBPCASzEJbs01H96YLfROK/jk7cnd1flW2Hqr0DtgYgKgVoiJhpjoiAngAWKiISY6YgJ4oIyYbF4+/UIUk9biK4XeaRETDTEBkJsyYrLx3kuTw5i0iIk9YgKgVoiJhpjoiAngAWKiISY6YgJ4gJhoiImOmAAeICYaYqIjJoAH2guNdzYvThR6SVVioislJp3Wt7+6bO8wKuZHhTjc7/5k0H/4c7MLwEX3FxrNexcmCr3TIia6UmIyfEby1TOTwmPSeSN6dmJ2AbiImGiIiY6YAB4gJhr3YrL+JTEBcGLERFNWTPY3ln7Sby8X+j4DMQGQG2KiKS0mw2cl0bMTs1sIYgIgN8REQ0x0xATwADHREBMdMQE8QEw0xERHTAAPEBMNMdERE8ADLsUkCkkUFLNbiCgiUUyiqJgfFYKYAKgVYqIhJjpiAniAmGiIiY6YAB4gJhpioiMmgAfKiEkUkSgmUVTMjwpBTDTEBEBuiImGmOiICeABYqIhJjpiAniAmGiIiY6YAB4gJhpioiMmgAc2Fxo/aV+cKPRU58REV1ZMjoK1jw6C1pT5USEOD7o/GvQe/pXZBeCi6FlJ9OzE7BaCmOjKiEnkaHf946Jj0t/vnBn0upfCcGzc/AiAa4iJhpjofh+TkJgAriImGmKiIyaAB4iJhpjoiAngAWKiKS0md6+f6bWXL5ndwhATALkgJhpioiMmgAeIiYaY6IgJ4AFioiEmOmICeICYaIiJjpgAHnApJls3zp7ZXpkr/A54b3X+dnCnWegdMDEBUCvEREdMNMQE8AAx0RETDTEBPEBMdE7FZGeNmAA4OWKiIyYaYgJ4oIyYRIYxud258mKhd1rEREdMAOSCmOiIiYaYAB4gJjpioiEmgAeIiY6YaIgJ4IF7Fxo/ai9MFH5JVWKiKS8m63/TD1qvmt1CDHoPXz466H5ITACHbS5MnGlfbBR+p0VMNKXFZPd37/Z3WmfMbiHCg87UUa/7MTEBHEZMdMREQ0wADxATHTHREBPAA8RER0w0xATwADHRERMNMQE8QEx0ZcTkYGN5qre5dHu4WegdMDEBkAtioiMmGmICeICY6IiJhpgAHiAmOmKiISaAB1yKSXDz3NTWymx0B1yoYUwu7XzeLPQOuLSYBGvEBMDJERMdMdEQE8ADxERHTDTEBPAAMdEREw0xATxATHTERENMAA8QEx0x0RATwAPlxWT6Uufy6ULvtIiJjpgAyAUx0RETDTEBPEBMdGXGJAyJCYAaaP/1xMubFxsfmd3CEBNNaTHZ/d2/OdxpvW52CxHudZ4fxuTTwWAwYX4EwDUbF56Zai80Cr8DJiaa8mKy3jzcbr1hdgsRBsHkMCZfEhPAYcRER0w0xATwADHRERMNMQE8QEx0xERDTAAPEBMdMdEQE8ADxERXVkwONpc/Gqz/utA7YGICIBfERFdGTIKNxcne5gdfFh+T/zhPTACcGDHRERMNMQE8QEx0xERDTAAPOBaTye2V2Va4eK5hflSIvS/mm8OYFHoHTEwA1Aox0RETDTEBPEBMdMREQ0wADxATHTHREBPAA8RER0w0xATwADHRlRuTD4kJgOorMSbnO1dmXjO7hXAvJsvEBEA9lBaTa9PNzuWZYu+AiYmMmADIBTHRERMNMQE8MIzJZHthotU6P1boHTAx0ZQVkygk0ckeizw7cRiGja9iEgTPmR8BcA0x0RETDTEBPOBiTAa//mGhd8BuxiQkJgCyIyY6YqIhJoAHiImOmGiICeABYqIjJhpiAniAmOiIiYaYAB4gJroyYhJ2Fr/du7f0aXDvN4XeARMTALkgJrpSYtJabETPTIgJgFogJjpioiEmgAdcikn0ZcXtW3NfRlExPypEFJIoKGa3EMQEQK0QEx0x0RATwAPEREdMNMQE8AAx0RETDTEBPEBMdMREQ0wADxATHTHREBPAA8RER0w0xATwQFkxiUISBcXsFoKY6IgJgFwQEx0x0RATwANRRKKYRFExPyoEMdGUFZP+TuvMUbB2qciYRIYx+Xhw0Jk2uwBcQ0x0xERHTADHERMdMdERE8BxxERHTHTEBHAcMdEREx0xARxHTHTEREdMAMcREx0x0RETwHHEREdMdMQEcBwx0ZURk0hvc+njg3v/vtA7YGICIBfERFduTD4gJgCqz6WYRIYx+XgYkymzW4hhTM7src4P74DHCr0DJiYAaoOY6IiJjpgAjiMmOmKiIyaA41yLyRYxkRATALkgJjpioiMmgOOIiY6Y6IgJ4DhionMuJru/e5eYADgRYqIjJjpiAjiuvJicPvPg6vQls1sYYqIhJgBy015o3B7GpNA7YGKiKyMmB0Fr6mhn7eOiYzLodd/t73d+YHYBuIiYaIiJjpgAHiAmGmKi+8eYhGPF/s4AjBAx0RATHTEBPEBMNMRER0wADxATDTHRERPAA8REQ0x0xATwADHREBMdMQE8QEw0xERHTAAPOBeTD2YLvQMuLybL7+7fvX7G7BaCmADIjUsx2b517t2tG2cLvQMO7jSn9u40h3fAxMQWMQE8QEw0xERHTAAPEBMNMdERE8ADxERDTHTEBPAAMdEQEx0xATxATDS/j0mxd8DEBECt3P/rxsfExB4x0RETwAPERENMdMQE8EAZMbl/efrVztWZ94u+MyEmmtJjUvB/B8AItS82Lm0uTBR6p9W58uLUg6szt4mJvTJiEgatycNg7cvBYH3C/KgQg353/nC/8wYxARxGTDTEREdMAA8QEw0x0RETwAPERFNqTP7Tv/+B2S0EMQGQG2KiISY6YgJ4gJhoiImOmAAeICYaYqIjJoAHnIrJCjFREBMAuSEmGmKiIyaAB4iJpsSY/PnBxvJrRf7OiAmA3LgUk+A/nJt/eGP2DbNbiOCTtyd3V5tfDtZ/WegdcH9zaX7/3tLwDpiYAKgBYqIhJjpiAniAmGiIiY6YAB4gJpp/iMk8MRH8Y0zMLgAXlXw9k0JjsrVy7m+3b537vtktxN4Xze8Pn5n8beFvwN9b+tv+5vKfmN1ClHkKerMJwDV8ikvDR4J1PCMBHEZENEREx3skgMOIiIaI6IgI4DAioiEiOiICOKy9MLG4efEPCn0zmojoSonIVuuF6I31wiPS6/754UHnNSICOMilT2cREU2Zn87q73d+QEQABxERDRHRERHAYU5FhOuRSIgIgBMjIhoioiMigMOIiIaI6IgI4DAioiEiOiICOIyIaEqNyN3rhd4WIgLgxIiIhojoiAjgMCKiISI6IgI4zLGI/E335tlXzW4hdlZ/+fLenV99WOT1PiJEBEAtlByRQm3dnPs4+GB22uwWYufz5pm91flLxUdk6eODex8UeltKj0jBDyIAjAAR0RARHREBHNZeaNwmIvaIiI6IAA4jIhoioiMigMOIiIaI6IgI4DAioiEiOiICOIyIaIiIjogADiMiGiKiIyKAw5yKyC0ioiAiAE6kdX6ssXmx8ZFTEbl5rtDb4lJEejutl4+CtQ9LiMjf9Pcf/s9mF4Arooi0FyZaw4hMmh8VgojoyohIf6d15mj3d+8WHZGjXvfjwUGn0NsCYATKi8jMGw+uTTfNbmGIiIaIADgRIqIjIjoiAjiKiOiIiI6IAI4iIjoioiMigKOIiI6I6IgI4CgioiMiOiICOIqI6IiIjogAjiIiOiKiIyKAo4iIjojoiAjgKJciEi6ea2yvzH0Z/Ob/fM78qBDDiLyx98V84UEkIgAqj4joyohI2Fps9DaXvwzu/abQ2/JVRIK14bMqIgIgAyKiIyI6IgI4iojoiIiOiACOci4it4iIgogAOBEnI3LzXKG3hYjoiAjgKCKiIyI6IgI4iojoiIiOiACOIiI6IqIjIoCjiIiOiOiICOCoKB5RRKKYmB8VgohoyorI4fbaj49215tFRmT4/90YRuTLQRAUelsAjAAR0RERDREBHFZWRKKARCExu4UgIjoiAuBEiIiOiGiICOAwIqIjIhoiAjiMiOiIiIaIAA4jIjq3ItJ6g4gAyIyI6IiIhogADiMiOiKiISKAw4iIjohoiAjgMJciEsVje2W2Nfj1DyfMjwoRBSQKidktBBEBUAtEREdENEQEcBgR0ZURkWBjcTKKyGD9w0JvCxEBcCJEREdENEQEcBgR0RERDREBHEZEdEREQ0QAhxERHRHREBHAYURER0Q0RARwGBHRERENEQEcRkR0RERDRACHDSMy1V5o3Da7hSEimrIiMgzIfBQSs1uIMAgmv4rIYFDobQEwAkRER0Q0RARwGBHRuRWR/0hEAGRXWkSuTl/qXD59xuwWgojoiAiAE3ExItEp4c2PCkFENEQEcBgR0RERDREBHEZEdEREQ0QAhxERHRHREBHAYURER0Q0RARwGBHRlReRD4gIgGpzLCJTWyuzhd+WvdX5S8OIFHtbHkXk10QEQHURER0R0RARwGFEREdENEQEcBgR0ZURkYON5ane5tLtMBwr7Oy6ESIC4ESIiI6IaIgI4DAioiMiGiICOIyI6IiIhogADiMiOiKiISKAw4iIzq2IrDeJCIDMiIiOiGiICOCwzYWJM+2LjUtmtzBERFNaRIK1d/s7rUJvS3jQmRpG5OMwDAu9LQBGgIjoiIiGiAAOIyI6IqIhIoDDiIiOiGiICOCw8iIyc7tz5cUps1sIIqIjIgBOhIjoiIiGiAAOIyK6MiMy3CQiAKqLiOiIiIaIAA4jIjoioiEigMOIiI6IaIgI4DCXIrJ14+yZ7ZW5wm/LMCK3gzvNQm8LEQFQC0RER0Q0RARwGBHRERENEQEcRkR0RERDRACHERFdGRHZv3v9TK+9XPhtOdr9HREBkB0R0RERDREBHEZEdEREQ0QAhxERHRHREBHAYURER0Q0RARwGBHRERENEQEcdu/CxBv3FxpNs1sYIqIpLSI7ax8fBK1Cb0t/v3Nm0OteIiKAg4iIjohoiAjgMCKiIyIaIgI4jIjoiIiGiAAOIyI6IqIhIoDDyohIa/GVxjAirY33Xpo0PyoEEdEREQAnQkR0RERDRACHEREdEdEQEcBhRERHRDREBHAYEdEREQ0RARzmUkQe3ph9I7g1V+htCVtvNXZX51vBJ28XeltKi8juOhEBkB0R0RARHREBHEZENERER0QAhxERDRHRERHAYUREQ0R0RARwGBHRlBaRe0tv9DeXC70tESIC4ESIiIaI6IgI4DAioiEiOiICOIyIaIiIjogADiMiGiKiIyKAw9oXJ36+udD4idktBBHRlRGRMGw1DnfXPw33Ws+bHxXisNd9fXDw8J0wHCMigGuiZyHRsxGzWwgioistIsH6l2HQKvS2HO533hj0u4U/qwIwAkREQ0R0RARwGBHREBEdEQEcRkQ0RERHRACHERENEdEREcBhZUQkikcUkSgm5keFICIaIgLgxIiIhojoiAjgMCKiISI6IgI4jIhoiIiOiAAOcyki2zdnfxr9z+wWIorH3ur8bSJij4gADnMpItGzkOjZiNktRBSP6JlI9IzE/KgQRARALRARDRHRERHAYUREQ0R0RARwGBHREBEdEQEcRkQ0RERHRACHERFNWRGJAhKFxOwWgogAODEioiEiOiICOIyIaIiIjogADiMiGvcistYiIgAyu//XE+fbC3/wmtktBBHRlRKRYTyOdtZuFx2Ro4POT6P/mV0ALmlfbFzaXJg4Y3YLQUR0ZUXkq2ciw2ck5keFiJ6FRM9GzC4AlxARDRHRERHAYUREQ0R0RARwGBHREBEdEQEcRkQ0RERHRACHERENEdEREcBhZUSkc+XFqWFEbpvdwhARDREBcGJERENEdEQEcBgR0RARHREBHOZSRLZX5t7Zujn7utktxN5nzed3V5ufERF7RARwmGMRubR142yhtyW405zaW50v/LYQEQC1QEQ0RERHRACHERENEdEREcBhRERDRHREBHAYEdEQER0RARxGRDREREdEAIcREU1ZEem1ly/t371e6G0hIgBOjIhoiIiOiAAOIyIaIqIjIoDD2guN9zd+/cyrZrcQRERXSkT2Ws8f7qx9VnhEDh6+c9jrFnomAQAjMozI7Y0Lz0yZ3UIQEV0ZETkIWlNHO2uF35ZBr3upv98p9LYAGBEioiEiOiICOIyIaIiIjogADiMiGiKiIyKAw4iIhojoiAjgMCKiISI6IgI4jIhoiIiOiAAOKyUil0+feXB1+pLZLQwR0RARACdGRDREREdEAIcREQ0R0RERwGEuRWRrZfZ2cPNcobdl5/PmmWFECr8tRARALRARDRHRERHAYUREQ0R0RARwGBHREBEdEQEcRkQ0RERHRACHERENEdEREcBhRERDRHREBHAYEdGUFpHNpdsHG8uF3hYiAuDEiIiGiOiICOAwIqIhIjoiAjiqdX6s0V6YaA0jMml+VAgioisjIv2d1pmjYK3w23LU694ODzqF3hYAI0BEdERER0QARxERHRHRERHAUURER0R0RARwFBHREREdEQEcRUR0RERHRABHEREdEdEREcBRRERHRHREBHBUeRGZeePBtemm2S0MEdEQEQAnQkR0RERHRABHuRSRcPFcY3tltjWMSKG3ZRiRN/a+mC88iEQEQOURER0R0RERwFFEREdEdEQEcBQR0RERHREBHEVEdERER0QARxERHRHRERHAUURER0R0RARwFBHREREdEQEcRUR0ZUQkbC02epvLrWBjsdDbQkQAnAgR0RERHREBHBXFI4pIFBPzo0IQEU1ZETncbr1xtLte7G0Jw8YwIq0wCAq9LQBGgIjoiIiGiAAOIyI6IqIhIoDDiIiOiGiICOAwIqIjIhoiAjiMiOiIiIaIAA4jIjoioiEigMOIiI6IaIgI4DAioiMiGiICOKysiEQBiUJidgtBRHREBMCJuBSRKB5RRKKYmB8VIgpIFBKzWwgiAqAWiIiOiGiICOAwIqIjIhoiAjiMiOiIiIaIAA4jIjoioiEigMOIiI6IaIgI4DAioiMiGiICOIyI6IiIhogADiMiOiKiISKAw4iIroyIRPGIIhLFxPyoEEQEwIkMIzLVXmjcNruFISKasiISBSQKidktRBSPryIyjIn5EQBXEBEdEdEQEcBhRERHRDREBHAYEdEREQ0RARxGRHRERENEAIcRER0R0RARwGFEREdENEQEcBgR0RERDREBHEZEdEREQ0QAhxERHRHREBHAYaVF5Or0pc7l02fMbiGGEZnaWpkt/Lbsrc5fGkak2NtCRADUARHRERENEQEcRkR0RERDRACHEREdEdEQEcBhRERHRDREBHAYEdEREQ0RARxGRHRERENEAIcRER0R0RARwGFEREdENEQEcBgR0RERDREBXDY29v8DqIh/a45PMeQAAAAASUVORK5CYII="/>
          <p:cNvSpPr/>
          <p:nvPr/>
        </p:nvSpPr>
        <p:spPr>
          <a:xfrm>
            <a:off x="7071360" y="3870960"/>
            <a:ext cx="487680" cy="487680"/>
          </a:xfrm>
          <a:prstGeom prst="rect">
            <a:avLst/>
          </a:prstGeom>
          <a:noFill/>
          <a:ln>
            <a:noFill/>
          </a:ln>
        </p:spPr>
        <p:txBody>
          <a:bodyPr spcFirstLastPara="1" wrap="square" lIns="146300" tIns="73150" rIns="146300" bIns="73150" anchor="t" anchorCtr="0">
            <a:noAutofit/>
          </a:bodyPr>
          <a:lstStyle/>
          <a:p>
            <a:pPr marL="0" marR="0" lvl="0" indent="0" algn="l" rtl="0">
              <a:spcBef>
                <a:spcPts val="0"/>
              </a:spcBef>
              <a:spcAft>
                <a:spcPts val="0"/>
              </a:spcAft>
              <a:buNone/>
            </a:pPr>
            <a:endParaRPr sz="4608">
              <a:solidFill>
                <a:schemeClr val="dk1"/>
              </a:solidFill>
              <a:latin typeface="Calibri"/>
              <a:ea typeface="Calibri"/>
              <a:cs typeface="Calibri"/>
              <a:sym typeface="Calibri"/>
            </a:endParaRPr>
          </a:p>
        </p:txBody>
      </p:sp>
      <p:sp>
        <p:nvSpPr>
          <p:cNvPr id="293" name="Google Shape;293;p12"/>
          <p:cNvSpPr txBox="1"/>
          <p:nvPr/>
        </p:nvSpPr>
        <p:spPr>
          <a:xfrm>
            <a:off x="2621280" y="7331148"/>
            <a:ext cx="9875520" cy="777240"/>
          </a:xfrm>
          <a:prstGeom prst="rect">
            <a:avLst/>
          </a:prstGeom>
          <a:noFill/>
          <a:ln>
            <a:noFill/>
          </a:ln>
        </p:spPr>
        <p:txBody>
          <a:bodyPr spcFirstLastPara="1" wrap="square" lIns="109725" tIns="54850" rIns="109725" bIns="54850" anchor="ctr" anchorCtr="0">
            <a:normAutofit/>
          </a:bodyPr>
          <a:lstStyle/>
          <a:p>
            <a:pPr marL="0" marR="0" lvl="0" indent="0" algn="l" rtl="0">
              <a:spcBef>
                <a:spcPts val="0"/>
              </a:spcBef>
              <a:spcAft>
                <a:spcPts val="0"/>
              </a:spcAft>
              <a:buClr>
                <a:schemeClr val="lt1"/>
              </a:buClr>
              <a:buSzPts val="3359"/>
              <a:buFont typeface="Helvetica Neue"/>
              <a:buNone/>
            </a:pPr>
            <a:r>
              <a:rPr lang="en-US" sz="3359" b="1">
                <a:solidFill>
                  <a:schemeClr val="lt1"/>
                </a:solidFill>
                <a:latin typeface="Helvetica Neue"/>
                <a:ea typeface="Helvetica Neue"/>
                <a:cs typeface="Helvetica Neue"/>
                <a:sym typeface="Helvetica Neue"/>
              </a:rPr>
              <a:t>Complete Neural Net of C-elegans</a:t>
            </a:r>
            <a:endParaRPr/>
          </a:p>
        </p:txBody>
      </p:sp>
      <p:pic>
        <p:nvPicPr>
          <p:cNvPr id="294" name="Google Shape;294;p12"/>
          <p:cNvPicPr preferRelativeResize="0"/>
          <p:nvPr/>
        </p:nvPicPr>
        <p:blipFill rotWithShape="1">
          <a:blip r:embed="rId3">
            <a:alphaModFix/>
          </a:blip>
          <a:srcRect l="152" r="151"/>
          <a:stretch/>
        </p:blipFill>
        <p:spPr>
          <a:xfrm>
            <a:off x="1038972" y="260874"/>
            <a:ext cx="12496800" cy="6872759"/>
          </a:xfrm>
          <a:prstGeom prst="rect">
            <a:avLst/>
          </a:prstGeom>
          <a:noFill/>
          <a:ln>
            <a:noFill/>
          </a:ln>
        </p:spPr>
      </p:pic>
      <p:sp>
        <p:nvSpPr>
          <p:cNvPr id="295" name="Google Shape;295;p12"/>
          <p:cNvSpPr/>
          <p:nvPr/>
        </p:nvSpPr>
        <p:spPr>
          <a:xfrm>
            <a:off x="704538" y="294510"/>
            <a:ext cx="2612627" cy="639245"/>
          </a:xfrm>
          <a:prstGeom prst="wedgeRoundRectCallout">
            <a:avLst>
              <a:gd name="adj1" fmla="val 66129"/>
              <a:gd name="adj2" fmla="val 52708"/>
              <a:gd name="adj3" fmla="val 16667"/>
            </a:avLst>
          </a:prstGeom>
          <a:solidFill>
            <a:schemeClr val="accent3"/>
          </a:solidFill>
          <a:ln w="25400" cap="flat" cmpd="sng">
            <a:solidFill>
              <a:srgbClr val="4271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Helvetica Neue"/>
                <a:ea typeface="Helvetica Neue"/>
                <a:cs typeface="Helvetica Neue"/>
                <a:sym typeface="Helvetica Neue"/>
              </a:rPr>
              <a:t>Interneurons </a:t>
            </a:r>
            <a:endParaRPr sz="2800">
              <a:solidFill>
                <a:schemeClr val="lt1"/>
              </a:solidFill>
              <a:latin typeface="Helvetica Neue"/>
              <a:ea typeface="Helvetica Neue"/>
              <a:cs typeface="Helvetica Neue"/>
              <a:sym typeface="Helvetica Neue"/>
            </a:endParaRPr>
          </a:p>
        </p:txBody>
      </p:sp>
      <p:sp>
        <p:nvSpPr>
          <p:cNvPr id="296" name="Google Shape;296;p12"/>
          <p:cNvSpPr/>
          <p:nvPr/>
        </p:nvSpPr>
        <p:spPr>
          <a:xfrm>
            <a:off x="10020260" y="279348"/>
            <a:ext cx="3230699" cy="622053"/>
          </a:xfrm>
          <a:prstGeom prst="wedgeRoundRectCallout">
            <a:avLst>
              <a:gd name="adj1" fmla="val -58567"/>
              <a:gd name="adj2" fmla="val 122122"/>
              <a:gd name="adj3" fmla="val 16667"/>
            </a:avLst>
          </a:prstGeom>
          <a:solidFill>
            <a:srgbClr val="F24032"/>
          </a:solidFill>
          <a:ln w="38100" cap="flat" cmpd="sng">
            <a:solidFill>
              <a:srgbClr val="AF50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Helvetica Neue"/>
                <a:ea typeface="Helvetica Neue"/>
                <a:cs typeface="Helvetica Neue"/>
                <a:sym typeface="Helvetica Neue"/>
              </a:rPr>
              <a:t>Sensory Neurons</a:t>
            </a:r>
            <a:endParaRPr sz="2800" b="1">
              <a:solidFill>
                <a:schemeClr val="lt1"/>
              </a:solidFill>
              <a:latin typeface="Helvetica Neue"/>
              <a:ea typeface="Helvetica Neue"/>
              <a:cs typeface="Helvetica Neue"/>
              <a:sym typeface="Helvetica Neue"/>
            </a:endParaRPr>
          </a:p>
        </p:txBody>
      </p:sp>
      <p:sp>
        <p:nvSpPr>
          <p:cNvPr id="297" name="Google Shape;297;p12"/>
          <p:cNvSpPr/>
          <p:nvPr/>
        </p:nvSpPr>
        <p:spPr>
          <a:xfrm>
            <a:off x="11302239" y="2817766"/>
            <a:ext cx="2941195" cy="589741"/>
          </a:xfrm>
          <a:prstGeom prst="wedgeRoundRectCallout">
            <a:avLst>
              <a:gd name="adj1" fmla="val -20648"/>
              <a:gd name="adj2" fmla="val 112324"/>
              <a:gd name="adj3" fmla="val 16667"/>
            </a:avLst>
          </a:prstGeom>
          <a:solidFill>
            <a:srgbClr val="92D050"/>
          </a:solidFill>
          <a:ln w="381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Helvetica Neue"/>
                <a:ea typeface="Helvetica Neue"/>
                <a:cs typeface="Helvetica Neue"/>
                <a:sym typeface="Helvetica Neue"/>
              </a:rPr>
              <a:t>Motor Neurons </a:t>
            </a:r>
            <a:endParaRPr sz="2800" b="1">
              <a:solidFill>
                <a:schemeClr val="lt1"/>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7"/>
                                        </p:tgtEl>
                                        <p:attrNameLst>
                                          <p:attrName>style.visibility</p:attrName>
                                        </p:attrNameLst>
                                      </p:cBhvr>
                                      <p:to>
                                        <p:strVal val="visible"/>
                                      </p:to>
                                    </p:set>
                                    <p:animEffect transition="in" filter="fade">
                                      <p:cBhvr>
                                        <p:cTn id="12" dur="500"/>
                                        <p:tgtEl>
                                          <p:spTgt spid="2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gtEl>
                                        <p:attrNameLst>
                                          <p:attrName>style.visibility</p:attrName>
                                        </p:attrNameLst>
                                      </p:cBhvr>
                                      <p:to>
                                        <p:strVal val="visible"/>
                                      </p:to>
                                    </p:set>
                                    <p:animEffect transition="in" filter="fade">
                                      <p:cBhvr>
                                        <p:cTn id="17"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3"/>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304" name="Google Shape;304;p13"/>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305" name="Google Shape;305;p13" descr="data:image/png;base64,%20iVBORw0KGgoAAAANSUhEUgAAAZIAAAPbCAYAAAEBTT3hAAAAAXNSR0IArs4c6QAAAARnQU1BAACxjwv8YQUAAAAJcEhZcwAADsMAAA7DAcdvqGQAAEvJSURBVHhe7d1vbBz3ned5Uo4zTY/3kgXubukHt/E8WMCZO8AkBeOc2zs488yHO2CUuzzI4UTK+8zPYs+DRR4c4BwQIICRsPNo/ehGmNkHg0gcax/4xvoDDDcibUvUwgIOHtuiB+6Q2cWKYkvdIov/usmu6/L8RpEFVtXvU6yqrvr93i8gUBUBxWr+6tvv/ls11l5o3B47gaOdtRP9/dJs3Th7xmyOBXeaU2az2toXG5fMZiaHwVrLbFYbq1NlD2/MvmE2x4JP3p40m9V2f6HRNJuZsDpF8mZ1gltzj25o2HqrYTarjdWpsnsXJh4NfBa1ecy2vTJ33myyOpUzXJ0TPfwZic2FiUcPNLM4CtbqcaNZnSrbWpmtx5A/jtWpso0Lz8hPm8PW4qOoHu2un+gxX2m2V2br8eDycaxOlQ1XR37aHGwsPvo7h9utEz3mKw2rU2W1XJ3W+TH5idnjq9PfaZ3oUUVpvFmdg43lR62qzerU8jEbq+Oa/bvXH63IQdCqxxtZtXytIAtWp8oeX50waMmP+UbCn9W5t/ToUXRtVufx93dshWE4bjbr42urE7bkRxWlaS2+8ugf583q9DeXf/82Y11W5/HPFdhidYq08d5Lj+52vVydSnt8dR7/PJutWq5Or71cj4c/nSsvPnq4z+pUjZ+rs7n0sdmstsdXJ7h5Tn7azOoUqXP59KN5ybI6g8FgwmzWR11XR37aXIXVeTS83WvT75pNa48P/1Gv+6XZrK6dz5uPVuzxF9sr68HVmRPNwnBVqj9LtVuVrg+rEqz+Ytpsfu3l28o66aoMel35HrB09VuVazMn6kI9VuXTnz1nNr/2cm1lsSpVNKz9iT6GMuh3q/96GqtSRYP1Nx89F6nFy7InXZWjg85PzWZ1DT6s36qc6MNAh/ud6t8hDD162suqVMijVend/6D6D08eXJ0+0Sv4/f1O9R/+D/1+VerwloUvq/JIv71c/RcjWJUqenBt+kTxGxx0Hr2YUQu1W5Vw8Zz8mZfarUpvc7n639448aoEwaOnzbVQi1XpXJ559Mg201t4rEoBTroqYRDIf2ekarIqJ327e71eH0ao46pk+IhI7VZlqfrfNzvpqoSPPW2uhXqsygk/ilg7rEoV1eJ1MFalik76NZHaqcX7K16vSmW/VnXSryPWDqtSRbX4cjWrUnVenIygdqvy+CPjWlzcwIuLgtRvVXy43ETtLmbAqlSRFxcwYFWq6PFHxrW4aIEXFyxgVaqods9XWJUq8uLCBLU7hSqrUkVeXIiAVami2p1APcuFBx5flVpceMCLVand5SBYlSqq3ap4cYGB4ap8ZDbrwYtV8eKSD4+vSi0uKODFqtTuMg9+vG/PqlRQ7T5NkeWTR7U7Aa0Xnwer96q4+tnJ2q1K7T7RmuXT37Velcry7oIatfv+SpZvFbEqRfDuEg21W5VM3yGu3arU4cT/J/5mN6tSgJOfBaEGF8p4/KQAvc3l2BM4nzJ/Vtbu580/NZtj4WDsfzOb1fQgw2nlH1+pyp/sv1aXX8iyGo+r/GrU6gT/zl8Io16r4fpJ/VmNKqnVifxPerr4yp/En9Wokscvp8BqjFqtLm4xXI0TfYyj8ifrr9VFLZxfjaHfv6hQ9csmnHg1et3XzWZl1Wk1PDopf+XfMvBqNSp/Iv6TrkatTsJf/dXw6ZIIlT9tNatRJY+fbN/5C1PUajUC1y9I4f5q1Onk+jVYDY8udcBqVEnlT6R/0g+L1UqtVsP5k+dX/pURVqNKvDpZPqtRJZX/OhGrUSVenRSf1aiSWnxJ+B85/2V6VmNUTvqG/+OyPBar3XXjy5LnwmT5EFAdPlczEixMRWVZmLjTmbMwORoujPxKOwtTAhamovJcmCyfjq/8B85HhYWpqCwLE3fdHxYmRyxMRbEwFZXrwmT4Eu+g13X71casWJiKGi6M/Mw/7rKlLEyOWJiKGvXCHPW6ub2I6pQ8FybLuYZYmBgsTEVl+SLg42fkehwLkyMWpqIqsDDy8ygv5Lkwj18fzBYLEyPTwqzOH3sqDBYmR49/09nWcGKOfbGShckRCzNicdfJG/3CPDzRWRtrr4yFefxCuraGE8PCmM2vybIwe1/MH/t3WJgM4hbm8ZMH2GJhcsTCVFTcBaUrsDDVPo9V0cpYmCxYmDwXZnVefrXg8QtaPI6FiV2Y358dxRYLk6Phwhz7ym9pCxNznafKn9a/aCxMRbEwFZXzwsjvOrIwMWIX5rETDtliYXK0uTBx7GSUtTBx57Yb9LvzZtNPLExF5bkwu6vNz8ymNRYmRr4LMy+/68jCxIhbmMfP4WWLhcnRvQsTx74mVtrCBL899hTch/sPfmw2/ZTvwjTl91BYmBgsTEWxMBUVtzCPn6TQFguTo/sLjWPfdSxrYQ6C1rHXpvH+RHIsTEVlXJhjX3jcu9OU33VkYWKwMBXVvtiQ39waym1h+lt//wOz+TXhQUd+ScgpLExFZVmYuE+2sDA5yrQwYczCrDbldx37OyzMsViYimovNDK8T5/fwhxut4595SEMAvklIaewMBWVZWEGH/7w2De39r5oym9usTAxWJiKifs8WZKtW3Pyw+G4z40d7a77/dbxk+Le40+S64IEa35/kO9JLEjFZFmQLFcoYkEssSAVw4JUTNx790lyXZCdNblHTmNBKibLgsRdkjPu8iIRFsRSeQty/OthLMgTWJCKifuwRJI8F+QwWJM/kuQ0FqRisizI1s3Zn5jNr4m7bEiEBbGUZUEe3pg9tjtJCxKHBXkCC1IxWT4EwYIUiAWpmEwLcvPsa2bza/Y//8ULZtMaC/KELAuydePssa8Qx12fJQkL8gQWpGKyfOokzwU52lnnpZPHsSAVk2VBujfPvmo2v2Zn9Zcvm01rLMgTsixIcPPcsZMQd0GcJCzIE0a/IGvyf99p7YUJ+TwpuS5IsCY/ynMaC1IxLEjFZFyQY1+zGi6I/HYwC/IEFqRiRr4gu+vHvx0chrFvBzuNBakYFqRisixIuHju2F9WlgvYsCBPYEEqJstLJ3kuCF/6fAILUjEsSMVkWZA4WS5Mw4I8gQWpmCwfcoiTZUH6O61jX5D09mxBLEjFsCAVk/OCyD1iQZ7AglRMlq8jxMmyIAdB69hfvLfn/2VBKiZuQbKcU54FyUGeC5Ll0kssyBNYkIqJO3FAWQsSBq1jXyI53O8c++9yHgtSMXELUtbl+1iQJ7AgFcOCVEzcKf5KW5CwdWyrBv1ubk9Ya4UFqRgWpGLiFqSsC/GzIE9gQWriwdUZ+Zcbp9de1t9J9PWlkyyfOsn3e+p86dMaUzIiWd7Gzfl8J/KjM2/lOSX9zWU51N4+Y2dKaoQpGZEsU5Lz2eWYElvDKdFfFok5sTJTIsg0JfmeFJMpscWUjAhTUiOjnhJvX3TM8hFTpmRE8pyS/XtLcheYEgFTMiJMyYhkmZIsV+CJw5QIskxJ3F0XUyJgSmqEKRkRpqRG8pyS3t3l182mtUGvK7/U44S4D2YnyXNK+ISKINeW3L0uf9qEKREwJSOSZUri3uplSgRZpiTLRfHjMCWC4ZTIv6y4jw0xJQKmpEaYkhGJ+25JklynhCsr2MtzSnp3l/Srv/W6ft6lMSU1kueUHGwsyx/gZkoETMmIZJmSnZiLizElgixTsrUym9sviykRPLg6Lf+ymJIcMCU1wpSMyMaFZ+RfVq5TEnMJJRwjzykJNhblj6YOp8TPD0qUNSVha/HYdxyZEgFTMiJZpmT75uxnZtMaU5KDjFNy7BtiTIkg05SszMq/LKYkBw+uTcu/LKYkB0xJBbXOjx37yxr9lDz80mz6ZTgl8i8rzymJu1ai18qYkrgFScKUCLJMSdxdF1NyjOpOSZcpscWUFCzPKYm7XDhTImBKKihuSjqXZ+RfFlOSA6akguIWpQJT8rHZ9Evc3VaSPKck7qLIXitjSrJgSgRZpiTuY0NMyTFynZLV5l+ZzRNjSgRZPqHClAjynZJ5+f36cGxs3Gx+DVMiYEoKFj8lp+VfFlMyInlOSdx13b02nJJjfymlTUkYHjslg173XbOJNExJwZgSB2SZkrhTdjAlx8h5SuTFYkpykOV770yJgClxAFNSsNgpKe3S4kzJieU5JWHQOvblHK/FnYygrCkZDNYnzObXDPrdebOJNExJwZgSBwyn5B2zaS3uchlMyTHynJLd1Xn5gxJMSQ7izjmfJMuUxD08dh5TUiOtxVeOfV+eKSlY3CnON957SQ5vpikJfvuc2fyaw/0HPzab+EelTEnYiv2EDFPyBKakgpiSEcl3SpryN6eYEkHclMRdyTpJ3EX4mZJjMCU1wpSMCFNSI3GLwpQULO7CyXF3W0myTMlB0Jo2m1/T3+8c+9qb18qYkiRMyROYkgrKc0oO2kvyO5FMyROyTMnenab8zSmmRBA3JVs3zsq/rF57ObevOTgv45Qc+8tiSgrGlIwIU1IjcR+IYEoK1r7YkH9ZQ7lNSX/r739gNr8mPOjIn5BxHlMyIkxJjeQ6JZtL8mIxJYIwjJmS1ab8zSmmRBA3JcHNc/IviykRjHxKdpgSa0zJiDAlNRJ3MoKypmQwGBz7NQfntRcaGb6rnt+UxJ3iPAyCY1/09BpTMiJMSY0kTIn8y+ptLusfumNK7A0+/OGxv6y9L5ry9wuZEkGWKYk7xWyWKfFS3FmGkmzdmsvtSd/R7jrf2n3Csb+o7rVpOdI7MRffjzvzaSR2oXy85FLcd92T5DodwZq86F56cHVG/qVnmY44Xp7SnOmoCaZjBJiOmuhmmI5g9RfHfhCO6bCUZTqynCaQ6TihPKcj7pyNSZgOS0zHCDAdIxD3HfYkuU7Hzpp/v/Qsutdm5NeM8pwOL09VznTUBNMxAkxHTWSajk9/duzJZZgOS1mmI+70f2HrrdjvJMZ9EoXpsJTrdMScizEJ02GJ6RiBB1dn5FPBMh0nFPfd9CR5TsdhsObfBxSyGPl09LvygVJ7TEdNMB0jwHTURJbp6P5/P/+nZvNrmA5LWaYj7rR+wSdvx3+Ymuk4mSzTMVh/89ivG2Q5EynTYSnLdMRhOiwxHSNw/68nzptNa3lOB69ZWco0HR/mNx2H+x350VjtZTkjA+0YgeF0ZPgiJ9NxIkxHTWSZjriXSZgOS1mmI+50fcGdpvy1AabDUpbpGDr2pZDe/Q/kd/aYDktMxwgwHSPQXmi8bzat5TodO2ufmk0kGfV0eHli/Sxn7clzOo521nnNysaDq9Ny5IeOn44M525nOiwxHSOQcTqOxXRYyjIdcSerjDsFRhKmwxLTMQKjn461LA+n/ZPndPTby/JdEtNhiekYgVFPx+Cgc+y3cJ3WXpjQPxid53QEa7ktutMeXJvO7XNOTIclpqMmmI4RyDgdx35iZDgd8htGTIeluOkIF8/FfqkmTm9zSX44y3RYYjpGIN/pWNY/78t02GE6RmDk0xEEx34L12kjn47d9eMXPQzlRXda5/LMsb9cpqNATEdNMB0jkGU64hZk74v5Y4/0JEyHpbjpiLurSsJ0WGI6amLU0+HlxRyZjpoYeTsG68d+C9dpWT5Jkud0cN1ZS0zHCDAdNZHzdcuZDhtZpiPO3uq8/N4F02EpYTqO/VhPEqbDEtNRE/lOR4ZPkjAdJ8N0FGjU0xHGfAvXaVnOSRIny3T0d1rHLnp40JEX3Wmjng4vMR010bny4rG/EKajQDlPh/xLZzosxU1H3CkwkjAdlpiOmmA6RoDpqIlcpyPDOUm8lOX6HXGyTMdB0Dp20b08BUYSpmMEmI6a2HjvpWNf4mY6ChQ3Ha3FV+RPAe6uzstvwTIdluKmI+5yEUmYDktMR00wHSPAdNREntMRd3WbMGzJi+60excmjv3lljUdYdA6dtG9vFxEEqZjBJiOmohbEKajQHHTEXdXlYTpKFDcdAS35o490pMwHZaYjppgOkaA6aiJPKdj/97Ssb/cuMXw1ubCxLGvDZU2HTF3V4N+V150pzEdI8B01ATTMQJx0xH3sZ4kWT5JwnSc0PbKnPzOHtNhiemoOaajQExHBW1ceEb65WdZrCxTlWWB9+9eP/YAixP34Ykkg16XT8b4iEHRMCieist8nEoPSsxjuzjRY764hxlxeHDuKQaFQYEFBoVBgQUGhUGBBQaFQYEFdVCiT0nEvTEfJ8sb9lk+WcGgoDAMCoMCCwwKgwILDAqDAgsMCoMCC3Ffi4tT5UGJ+y5knGhIomExu1b4up6nGBQGBRYYFAYFFhgUBgUWyhiU7ZuzPzWb1rK8M8+goDDqoERDEg2L2bWS5QR3FAWVwqAwKLDAoDAosMCgMCiwoF53zKVBiajfm+eqHZ5yaVCyXDuIQYEVBoVBgQUGhUGBBQaFQYGFMgYly3Wus7wzz6CgMOqgRNQTTDAoqD0GhUGBBQaFQYEFBoVBgYX2xYZ8cLk0KP2dlvRvCw860m2HI5walM0l+e8wKLDCoDAosMCgMCiwUMagbN86932zaW13dX7RbFpjUFCYMgYluHlOPriGRZH/XQwKCpNpUC6flg4uBgW1x6DogxKOjY2bXfiCQWFQYKG90JAPLpcG5XC7JX0FIAyCycFgfcLswhcMCoMCC24NyrL8ZS8GBVYYFAYFFhgUBgUWShqUyXDxnHRi770v5uWP/zMoKAyDwqDAQrZBmZEOLgYFtcegMCiwwKAwKLDQXpiQDy6XBuVod13674Rh2IiGxezCFwwKgwILDIo+KIMgeM7swhcMCoMCC2UMSuf2uW9Hw2J2rex+Pv8Ts2mNQUFhyhiUqCbqoOx83pT+GxEGBYVhUBgUWMgyKA+uTWsHF4OCumNQGBRY8H5QgjX54/ycicVDDIo+KIODzrTZhC+cGpR7S5+ZTWsMCqy4VRT95BIMCqwwKAwKLJQxKJHhoEhPgIeDIn2LMtJvL39sNq0xKLDCoDAosJBpUK5Onzeb1hgU1FrGQZEPLgYFtcagMCiwkOU7804Nys6afPu5hLaHGBQGBRZcGpTe5vL7ZtMagwIrTg1Ke1n+dzEosFLWoHRvnn3VbFrZWf3ly2bTWrZBWZcfrjEoHiprUNRrzQd3mlKBIgwKCsOgMCiwkG1QZuS/k3FQpIuKMigoDIPCoMBClstnV3ZQ7n/wrtm0dhisfWk2rR3ud+SvAKDmGBQGBRYYFAYFFlwalP7msvw9GQYFVhgUBgUWyhqUhzdmpYMr+OTtycGHb0pXtmJQUBgGhUGBBQaFQYGFjIMifyuSQUGtMSgMCizcX2jIB5fvgzLod+X/DmqOQWFQYKHSg7LOoKAiXBqU/XtL8nMHBgVWyhqU4Nac9N8JW281gk9/Jl3ZikFBYVwblDDUPvbCoMAKg8KgwAKDwqDAAoPCoMDCvQsT8hNglwblaGdN/s78oPdQ/oIYao5BYVBggUFhUGCBQckyKF0GxTdODcrd62fCMGRQkL8sg9K9NiO/UrS9Mid/nD/4u19IV7ZiUFAYBoVBgQUGhUGBBQaFQYGFTINydUY+uDINyiqDgorYXJiQTkwXcWpQgjX5oD/qdeXbj5pjUBgUWGBQGBRYYFAYFFgoa1C2bs3Jf0e9hPbBxvIUg4JCMCgMCiwwKAwKLDAoDAosMCgMCixsXHhGvrJV99q0fHBVdlB21+flv9Pryh/hQc0xKAwKLDAoDAosMCgMCiwwKAwKLJQ1KNsrc/LBNRwU6SsAwcbi5GD9Q+kM+AwKrDAoDAostBca8hV+O5dPSw+Jgpvnhg+JtGHcW23Kw9jbXJIf3h1ut6RhDINg0mzCBwyIPiCDwUCqFWqMAWFAkCDLZbI7V16Mnr9Yq/KA9Hf+/gdm00p40JFfQUONMSAMCBIwIAwIEjAgDAgSMCAMCBKUMSBbN86eCcU3JffuzMsHe6+9LN8WBgSJqjsgTQYEo8eAMCBI4P2AbDEgSMCAMCBIoF7/vbX4SmPjvZekD+xFAzL8o5IDchC0pLNE9vtbf8qAeIQBYUCQgAERB2S/I59nGDXGgDAgSMCAMCBIUMaAPLwxK33nIrK72pS/3sqAIHcuDUh/c1m6LREGBIkYEAYECRgQBgQJGBAGBAnU67W7NCBh2GoMgt8+Z3atHO4/+DED4hF1QKLhiIbE7FphQFBbDAgDggQMCAOCBAwIA4IEZQxIcGtOOnAjDAgqwaUB2b+3JN0WBgSpGBAGBAkYEAYECRgQBgQJNhcmou9qWCtvQOZbZtOaPCBBa3IwWJcuZTDod+UrU6HG1AFRz2gSYUBQWwwIA4IEDAgDggQMCAOCBGUMyPbKnPxd8b3VefnaiQwIcseAMCBI4NSA3L0u3ZasA2I24QMGhAFBAgaEAUGCjQvPSAe8SwNyELTkSxkMel352omoMQaEAUECeUAun5YOwggDgtpiQBgQJGBAGBAkKGNAtlZm5YN9OCDyUDEgyB0DwoAggUsDcrCxLN0WBgSpGBAGBAkYEAYEMVrnxxrDAZHO1O7SgPR3WmdC8dqJR72ufO1E1BQDwoAgQbYBmZG+cxFhQFBLDAgDggQMCAOCBGUNyPbKrHwChr0v5uUTPTAgyBUD0pJfcGBAPMKAMCBI4NKAhK3FRrCxKN0WBgSJGBAGBAmi4YiGxOxacWlADrdb8m0ZDoh8WQbUFAPCgCABA8KAIEGWAXlwbVo6cCMMCGqJAWFAkKDKA7LzeVM6eBkQ5I4BYUCQgAFhQJDApQGJhiMaErNrJduAPGRAfMGAMCBIMBwQ6cN9EZcG5Gh3Xb4tw4dY8m1BTTEgDAgSMCAMCBJkGpCr0/JXYRkQ1BIDwoAgQVkDkuWkDcMBkb6rwYAgdwwIA4IEDAgDggQMCAOCBC4NiHpGkwgDgkSbCxPSQRhxakCCNfm2DAdEvi2oKQaEAUECBoQBQQIGhAFBgmwDMiMfIAwIaqmsAdlemZMPxOBOUzrgGRDkjgFhQJCAAWFAkIABYUCQwKUB2b97Xb4tDAgSbV6ceN1sWnNsQD4ym9YGvYfvm0247t6FCelLSRGnBmRnTb4tg15Xvi2oKQaEAUECBoQBQYKMAyJ/3JsBQS2VOCDvmE0rYeutxt5nzefNrhUGBLkra0CCW3PSF5OiAQk+eVs6ETUDgtwxIAwIEjAgDAgSMCAMCBJsXpz4qdm0VtkBubckD3vGATlvNuG6+wsN6cCNuDQgh8GafFsG/a78O0NNMSAMCBIwIAwIEjAgDAgSlDUg2zdnpRcDouFgQDByZQ3Iwxuz0sEbDUdUEbNrhQFB7hgQBgQJGBAGBAkYEAYECdoLDelj6JGqDkh/c1k+cA931j4zm9YG/Yc/N5twXftiQ/5ckVMDkqEgh/sduVSoKQaEAUECBoQBQQIGhAFBgowDIn9EfOvmrHSCuuj76AwIRq60AblxVvoyk3pGkwgDgtwxIAwIEjAgDAgSMCAMCBIwIAwIUmxceEY6GDtXXpQP3iynHt1bnZcHUT2zyUHQkm8LZzXxUHuhIR+MVS1Jr70sH8BZzm7S3+9ItwUOoCYaauIhakJNYIGaaKiJh3iVi1e5YEG9Gm6layJ+8zAMWpNh2JI+F8a3Dj1ETagJLFATaoIU1ISawAI1oSZIQU2oCSxQE2qCFNSEmsBCSTWRL4VGTVAZGWsi3wNzxhTUmlqTjfdemmwtviIdwOoFeiK7q/PyAUxNUAhqQk1ggZpQE6SgJtQEFqgJNUEKakJNYIGaUBOkoCbUBBbuXZiQFt2pmgxLEhXF7FphSOrvlPnT2lOnwu+YTSv/7H+9dfdb/W3peoPPvvSXb6o1GfQOv6fWRDU+/kf7R2OnPjK7Vr7R+Ke/4mGXh1yqifqwi5rACpeq1p+bUBMPURNqghTUhJrAAjWhJkhBTagJLFATaoIUZdVk++bsT82mlagm0f/MrhVqgsKUURP1IVeEmqAyyqqJ+rArel5CTVAZak2ikkRFMbtWqAlqjZpQE1igJtQEKagJNYEFakJNkIKaUBNYoCbUBCnUIYm4VJMs14XnktceUh92VbkmB+2ld8ymNfXa8P39jnQmGjjAqZrcvS4fwNQEVlyqSa+9LB/A1ASpqAk1gQVqQk2QgppQE1igJtQEKagJNYGFUmpy8+xrZtNaliv5UhMUoqyabK/MyQewem14aoLCZKnJ5uXTL5hdK1s3zsoHMDVBZWSsiXwAUxPUmlqTSOfKi9IBTE1Qa9SEmsACNaEmSEFNqAksUBNqghTUhJrAQpZLXrtUk/5OS/q3hQcd6bbDAZsLE/IB7FRNgjX533XU68q3HzXnUk0ONpely1dHqAlSuVSTg41l+QCmJrDi1HOTzSX571ATpKIm1AQWqAk1QQpqQk1ggZpQE6QoqyZbK3OLZtPa3hfN75tNK9QEhSmjJsHNc/IBPKyJ/O+iJihEeTWZlf/OzudN6d9GTVCYTDW5fFo6gKkJai1bTablA5iaoNaoiV6TcGxs3OzCB9SEmsACNaEmSEFNqAksUBNqghQbF56RD2CnarK7Lp8wY1gT+RzKqLn2QkM+gF2qyeF2SzppRhgEk4PB+oTZhQ+oCTWBBbdqsiwfwNQEqVyqSbCxOBm2Fhtm1wo1gRVqQk2QgppQE1igJtQEKagJNYGFMmrS+ejc8+HiOekA3r/TfMdsWqMmKERZNdlemZUP4GFNpAOYmqAwJT03mVRrsvfFvHwAUxMUgppQE1jIVpMZ7QCmJt47Zf6spaPBqX9lNq2FT4XfMZtWnv3v/+Ju8IeDz8yulYl/8WdvqjXpDfrfU2sy/tRT0m0Zf/bZu+Hhf/Gp2YUvqAk1KVqtSxKhJtQEFqgJNSlS7UsSoSbUBBbaCxPyPbBLNVFfEg7DsBEVxewigRMliRwNxr/XOj8mHcAu1SQ8Olozm1bGx8f3B988+tDswhfUhJoUwZmSRKgJNYEFakJN8uZUSSIu1eTpoP/d6HNdZtcKNYEVaqLXZBAEz5ldPMG5kkSoiV6T8JuHH5hd+IKaUJO8OFmSSGk1eWYgfSQmqsneF82fm10r1ASFKaMmUUmiophdK+pDrgg1GR1nSxIpoybjf/IX++H44COza+UPX3jzV+rDLmqCwlATanJSTpckQk2oCSxkqcmDa9PaPTA1cZbzJYlkqcn40bh2D0xNUHfUhJpk5UVJItSEmsACNaEmWXhTksj29t53Ny48Ix3ALtVkEB79xmxaMTX5f80ufOF9TYI1+VSv0bXhzaaXvCpJxPuajA/+wmxaG4yP/7nZhC+oiV6TwUFn2mx6x7uSRFyryd5//uh5s2slS03C8fH/x2zCF27VZEk+gyU1QaroPRO1JuoHHyNZrm+i1iRysLEsPbnu77SkCxpFjnrdj80mfEFNqAlSUBNqAgsl1kQ6gHfv/PJHZtNav70sH8DUBKnKqkmW68Lvrc7LBzA1QSHKqElErcnwuYl8AFOT/Hn5PsmTynjfJDIYH5w3m1b+8IU3/51ak6f/y/9xRq1J9L5JOLxJZtcK75t4iJpQE6TI9NzkysxrZtNalZ+bqDXhuYmHMtXk6rR8AFMT1Fa2V7pOywcwNUGtURNqghTUhJrAQpbrwjtVk501+fb39zvyvw01N6yJdAC7VJODoDUVhqFUk0Gv+67ZhC+oCTWBBWpCTZCCmlATWHCpJnsb1181m1aoCay4VJNee1n+d1ETWHGpJvt3r0v/NmoCK9SEmsBCGTXZXpl732xa27vTlM7tFaEmKERZNdm6cVY6gIM7TWl4I9lqsi6/OkZNPFRSTeQDePjcRB5gaoJCUBNqAgvUhJogRcVrIh3A1ASFkWty5UX54RA1Qa1lq8mM/HeoCWqNmlATpKAm1AQWNhcmpEV3qSZh0JocDNYnzK6VQb87bzbhi/bFhnwAV7Ym9z+QHw4dBmtfmk1rh/sd+WTjqDlqQk2QgppQE1igJtQEKagJNYEFp2pyb0k6gKkJrLhUk/7msnzdFWoCK9SEmiBFaTW5Ofu62bSy91nz+fUP35QOYGqCwpRRk+DWnHwA767Oy5eUoCYoRFk1eXhjVjqAg0/enhxQE1QFNdFron6qGDVHTagJLFATaoIU1ISawIJak433XppsLb7SMLtWqAlqLWNN5AOYmqDWqAk1QYr7Cw35APa9JsNBkf87qLl7FyakA9ipmoStxiD47XNm18rh/oMfUxPPUBNqAgvUhJogBTWhJrBATagJUlS6JuvUBBVR3Zo05QNYHRRqAisu1UR9yBWhJrBSRk3UIYlQE1RGWTVRH3aFrbcawac/kw5gaoLCUBNqghSu1SQMtXN7URNYoSbUBCmoCTWBBWpCTZCCmlATWFBrEpUkKorZtUJNUGvUhJrAgjooLtUkchC0ps2mlehy19TEM+pDrohLNTnaWZOvCz/oPZSvyoWaoybUBCmoCTWBBWpCTZCCmlATWKAm1AQpXKpJ7+7y6+XUpEtNfONSTXrtZfnE4dQEqbLUpHttRj6As1zyOvi7X0gH8P7d6/IBTE1gpYyabN04K531PrJ3pykfwNQEhaAm1AQWSqyJdABTE1QGNaEmsEBNqAlSUBNqAgvUhJogRZaadK5Mf2Q2rVET1Jpak0jnyotTZtMKNUGtqZe7jnSvzsgHcKaarJZQk2BNLsNRryvfftRc+2JDPoBdqkl/6+9/YDathAedKWriGWpCTWCBmlATpKAm1AQWqAk1QQpqQk1ggZpQE6RwqSYHG8vyAUxNYKWMmgQ3zw0PYLEmq035AO5tLskHMDVBqrJqsnVrTv47O583pX8bNUFhqAk1QQpqQk1gwfua7FATpKAm1AQWqAk1QQpqQk1ggZpQE6TIUpMHV6flwaImqLX2QuO22bTWuXxaOoCrXJPD7ZZ00owwCCYHg8GE2YUPNi48Ez18kg7g7rVp+QCubE121+flv9PryucpQ81RE2qCFNSEmsACNaEmSEFNqAksUBNqghTUhJrAAjWhJkhRVk22V+bke+BhTaQDONhYnBysfygdwNQEVkqqyeTgwx9KB/DeF815s2mtt7ksH8DUBKmoCTWBhSrXJBQHmJqgENQkW01OmW0gN8PDsGs2Fb81f1p5euzpyfH/5nv7ZhfIBy8F83ALCXhTkSfuSEFFqAgSUBEqghScHIKTQyBBthNDcJohswkfUBEqggRUhIogBRWhIkhARagIUlARKoIEVISKIAUVoSJIkKUiXH6BiniljIps3Th7Rv2S1N6deflApCLIXVkV2V6ZkwcxWP3FtNm0sn/3+hkqgtxVtyJNvSLtZfm2UBEkoiJUBCmoCBVBAipCRZDC+4psUREkoCJUBCmoCBVBAipCRZDi/kKjaTatZanI8I9KVuQgaEmD2O9v/SkV8ci9CxPSKXIi3Wsz8hlAKluRnTV5EAe9rlwe1JhakdbiK42N916aNLtWqAhqi4pQEaSgImJF9jvyIKLGqAgVQQoqQkWQgIpQEaSgIlQECSpdkb+jIqiAMiry8MasPIi7q015EKkIcldWRYJbc9Ighq23GsGnP3vO7FqhIiiESxXpby5LtyVCRZDIqYrcW3pDPaEdFUEqKkJFkICKUBGkoCJUBAmoCBVBCipCRZAgS0UeXJ1pmU1rVMTOKfMnaiyqSL/31PfMrpWoIs++9Jdvml0re/1vf/rsH/9f/9nsWnlqfPw74+NjodlNFYatxngY/i9m18rh/oMfjz/9rf/d7MJ16sOsiEsVOQzW5Idzg35X/p2hxtSHWtHzkKgkZtdKVZ+LRBUZBL+VBjGqCM9FPEJFqAhSUBEqggRUhIogBRWhIkhARagIUlARKoIEVISKIEUZFdlemfu52bS2+8WvPjWb1qgIcldWRdSHWsEnb08O1t+cMLtWXK4In90aoaPB+JrZtBJV5OHT/+S7ZtdK9DDrWy//21+ZXSunvvn0h6f+eXPP7FrJ8hmtU2PhvzS7VqKKjH/jW39mduE6lyqiPsyK1Om5CCUZEZcqchSG0m2hIkhFRer1ihYlGQEqQkWQgIrU730RSlIyKkJFkICK8O46UrQX/uA1s2kly7vr6sdPIrur8/IgRm8emk0rYdCazPDu+lu8u+6R9sWGfLmB0iryYTUrcrjfkW4Lam5zYSK6gpQ15yoyWJcGcfgwa56KeCRjRW6bTWtUBLWlVqRz5cUps2mNihSHl4ALFlXkv/rh3r8zu1bC8afOm01rR0fay7FRRRrt3/2x2bUSVaTxX/9P0kvLR2OnPjx16p9LLy0PjsL18fFx6w9LouaoSP2fi1CSAlERKoIUVMSNV7QoSUGoCBVBijIqsr0yJw/V3uq8/NIy74sgd2W9L7J146w0iMGdZjSI0oHI+yIoREkVkQeRiqASqAgVQQqnKnL3unRbslbEbMIHLlWkd/8D+RqEVASpqAgVQQIqQkWQgopQESSgIlQEKTZ+/cyrZtOKUxXZaz0vV+Tg4b8xm/BBe6EhH4guVeRoZ/1js2mtv9+RbgtqbuPCM1IVXKrIQdCaUt8pH/S68iCixqgIFUEKuSKXT8sHCBVBbWWryLR8wJdSkfay/O+iIkhFRagIElARKoIUVISKIAEVoSJIUVJF3jeb1vbuND8ym9aoCHJXVkWCm+ekQdz5vCkPIhVBIcqoyNbKrDyIw+ci8gFPRZA7KkJFkIKKUBEkcKki/fayXISjnTX59lMRz7hUkYONZem2UBGkoiJUBCmoCBVBAipCRZCCilARJGgvTMgXunGqIsGafFsGB51pswnXtc6PNYYVmTS7VlyqSH+ndSYUPyx51OvKg4gaoyJUBAmoCBVBikwVuTYtX8eDiqCWslVkRj5dJxVBbVERKoIEVISKIAUVoSJIQEWoCFKUUZFw8VxjWBFpEIcVkQeRiiB3ZVVke2VWHsS9L+blh3NZKmI2rVERz1ARKoIEVISKIIVLFeltLskvClARJHKpImFrsRFsLEq3hYoglVsVWZZvCxVBIipCRZCCilARJKAiVAQpvK/I7rp2W8KwMQiC58wuXBcVJCqJ2bXiUkUOt1vybRlW5Euz6a1T5k8vPHUq/OiP/tXYvtm1Ej4VfsdsWokqMh6e+p7ZtRJVZOJf/NmbZtdK/9mnP3v2n/3JXbNrZfypp7TbMqzIeO8b/9LswnVUhIpk5U1JqAgVQYIsFVGfrEeoiJu8KEmWiowfja+ZTStUBLVFRajISTlfEipCRZCAilCRPDhdkjIqEr2z/uzOqe+aXSvRgFARjFyVK6J+BIWKjJazJalyRf7whTd/ZXatUBHkjopQkTw5WRIqQkWQgIpkqchDKpLAuZJQEb0ip3pP/Q9mF65zqSJRQaKSmF0rVKQYTpXEpYp889TTH43/0Z9ot4WKIAkVoSJFcaYkT50avO9zRVRhEEyOf+Phf2t24bphRaRz4EZcqoh6cofIUa8r3xZfOVGSYUXOm01rLlUkPDqSbss/VGTrj80uXEdFqEjRal8SKkJFkICKUJEy1Lok2Spy6jdm0woVQW1lqsjVaflE0VQEtS1JpooMTv2F2bRCRVBbVISKIEV7oSFfH7Bz+bR0yYFhReRB3Fudlwcxy5nh1Y+gRBUZDNYnzC5cV1ZFtlZm5UEcVkQbRCqCIlARKoIEVISKIAUVoSJIQEWoCFJQESqCBC5V5GBjWb4tVASp3KrIknxbqAgSUREqghTtiw35gHepIv2dlnRbwoPOVDg2Nm524brNhQnpAIk4VZFgTb4tw4rItwU1RkWoCBJQESqCFFSEiiABFaEiSEFF9IqYTfggW0Vm5AORiqC2MlXkyovSwUhFUFtUhIogRRkV2bpxVh7EYUXkA5GKIHdlVWR7ZU4exOBOUzoYqQgKQUWoCBJQESqCFFSEiiABFaEiSEFFqAgSUBEqghROVaS9LN8WKoJELlVk/+51+bZQEaRqLzTeMZvWXKpIb6f1stm00t/rvmo24YN7FyakU+REnKrIzpp8Wwa9rnxbUGP3FxryaXJcqshB0JJuS3+/I98W1BgVoSJIQUWoCBJQESqCFFSEiiABFaEiSKFWpLX4SmPjvZcmza4VKoLaylgR+czoVAS1VUpFbs6+bjat7a42PzOb1qgIcldWRYJbc9Ighq23GsEnb0uDSEVQiDIq8vDGrDyIu6vz8iBSEeSOilARpKAiVAQJqAgVQQoqQkWQgIpQEaSgIlQECZyqyL0l+bZQEfecMn/mZnx87Ntm00pUkX7vqe+ZXStRRZ596S/fNLtW9vrf+uzZ/+5f3zW7Vp4aH/+O2bQShq3GqaPB/2F2rRwedF479c1v/8DswnXqw6yISxU5DNbk2zLod+XfGWpMfahV5eci/c1lbRCHFQmDlnRbDvc78m1BjVERKoIUVISKIAEVoSJIQUWoCBJQESqCFFSEiiABFaEiSKFWJCpIVBKza2X75uxPzaa1LGdAoSLIXVkVUR9qRQWJSmJ2rVARJMn82a2jwfia2bQSVeTh0//ku2bXSvQw61sv/9tfmV0rp775jY/G/+j/3je7VrJ8RuupsYH0ebOoIqee/rb0eTPUGBWhIj7JVBIqQkWQgIpQEd/IJaEiVAQJqAgV8ZFUEipCRZCAilARX1mXZBCO3zGbVqpcEVXYaX1br0j3J1TEI+2LDflsHlWtiPrxk0iWivARFM9sLkxI54WKKqJ+RiuqiNm0luWTvupDrejzWdHzEbNrhYdZnqEiVAQpqAgVQQIqQkWQgopQESSgIlQEKagIFUECKkJFkEKtSOfKi9L1OCLbK3PvmE1rWa67TkWQu4wVkU+8sHXjrDSIwZ2mPIhUBIUoqSLyIGY5AwoVQe6oCBVBCipCRZCAilARpKAiVAQJqAgVQQoqQkWQgIpQEaSgIlQEKaIhyVIT1YOr05c6l09LA6kKbp6b2lqZlYdLNRzgSzufNwu9LQcby1O9zaXCb8tRsHapv9Mq9LaEB52po1638NsCYISIiY6YaIgJ4AFioiMmGmICeICY6IiJhpgAHti8+Affby9MLJrdwhATTWkx2Vk/fxi0XjO7hQj3t16IYhKGofQmLoAa2bjwzFR7oVH4nRYx0QQbi5O9zeVW2Fos9A74aHe9ebjdKvSjaWEQTA5j0iImgMOIiY6YaIgJ4AFioiMmGmICeICY6IiJhpgAHiAmOmKiISaAB4iJjphoiAngAWKiIyYaYgJ4gJjoiImGmAAeICY6YqIhJoAHyopJ5+rMX92/Mv0js1uIYUwmt1dmW+HiuULvtPa+mG8OY1LoHTAxAVArpT0zuTbd7FyeKfYOmJjIiAmAXBATHTHREBPAA8RER0w0xATwADHRERMNMQE8QEx0xERDTAAPEBMdMdEQE8ADxERHTDTEBPAAMdEREw0xATywufDNF6KYtM6PFTroxERTWkx21n4a/c/sFsLE5Hb0p/kRANcMn5lMthcmWsTEXnkxWbod/Wl+VIjoWUn07MTsFiJ6RvLVMxNiAriLmOjKiEn0jCR6ZkJMANQCMdEREw0xATxATHTERENMAA8QEx0x0RATwAPEREdMNMQE8AAx0RETDTEBPEBMdMREQ0wADxATHTHREBPAAy7FJIpIFJMoKuZHhYhCEgXF7BaCmAColdJicnnqJ52rMz83u4UgJjpiAiAXZcUkelYSPTsxu4UgJjpiAiAXxERHTDTEBPAAMdEREw0xATxATHTERENMAA8QEx0x0RATwAPEREdMNMQE8AAx0RETDTEBPPAPMWncjv40PyoEMdGUFpOg9drRzvp5s1sIE5Pb4f7WC+ZHAFwTPSOJnpkQE3suxaS/0zpzFKxdMruF+SomB50pswvANcREV0ZMItE14A82lgu9AyYmAHJBTHTEREdMAMcREx0x0RETwHHEREdMdMQEcBwx0RETHTEBHEdMdMRER0wAxxETHTHRERPAccRER0x0xARwnEsxiWytzN4exqTQO61hTM7src4XfgdMTADUBjHRERMdMQEcV15MTp95cHW68DstYqIhJgByQUx0xERHTADHERMdMdERE8BxxERHTHTEBHAcMdEREx0xARxHTHTEREdMAMcREx0x0RETwHH/EJPG7c2FbxZ6SVVioislJtut7x/trC2a3cIMet3FsN/5vtkF4CJzDfhC77SIia6MmBwEralhTG6b3cIMY3Kpv985Y3YBuIiYaIiJjpgAHiAmmtJi0l6+tH/3eqF3wMQEQG6IiYaY6IgJ4AFioiEmOmICeICYaIiJjpgAHiAmGmKiIyaAB4iJhpjoiAngAWKiISY6YgJ4wKWYbK/MXdq6cbbQO63gTnNqGJPC74CJCYBaISYaYqIjJoAHiImGmOiICeCBUmJy5cWpB1dnCr/TIiYaYgIgN8REQ0x0xATwADHREBMdMQE8QEw0xERHTAAPEBMNMdERE8ADxERDTHTEBPDAMCbvb/z6mVfNbiGIia6MmIR7recPd9Y+C8NWw/yoEIODh+8c9rqvm10ALmpfbFzaXJgo9E6LmOhKiUnQmjwM1lqFx6TfbR7ud94wuwBcREw0xERHTAAPEBNNaTHZXP6rg3vXf2R2C0FMAOSGmGjKikl/c7m5f2+p0DtgYgIgN8REQ0x0xATwADHREBMdMQE8QEw0xERHTAAPEBMNMdERE8ADxERDTHTEBPCASzEJbs01H96YLfROK/jk7cnd1flW2Hqr0DtgYgKgVoiJhpjoiAngAWKiISY6YgJ4oIyYbF4+/UIUk9biK4XeaRETDTEBkJsyYrLx3kuTw5i0iIk9YgKgVoiJhpjoiAngAWKiISY6YgJ4gJhoiImOmAAeICYaYqIjJoAH2guNdzYvThR6SVVioislJp3Wt7+6bO8wKuZHhTjc7/5k0H/4c7MLwEX3FxrNexcmCr3TIia6UmIyfEby1TOTwmPSeSN6dmJ2AbiImGiIiY6YAB4gJhr3YrL+JTEBcGLERFNWTPY3ln7Sby8X+j4DMQGQG2KiKS0mw2cl0bMTs1sIYgIgN8REQ0x0xATwADHREBMdMQE8QEw0xERHTAAPEBMNMdERE8ADLsUkCkkUFLNbiCgiUUyiqJgfFYKYAKgVYqIhJjpiAniAmGiIiY6YAB4gJhpioiMmgAfKiEkUkSgmUVTMjwpBTDTEBEBuiImGmOiICeABYqIhJjpiAniAmGiIiY6YAB4gJhpioiMmgAc2Fxo/aV+cKPRU58REV1ZMjoK1jw6C1pT5USEOD7o/GvQe/pXZBeCi6FlJ9OzE7BaCmOjKiEnkaHf946Jj0t/vnBn0upfCcGzc/AiAa4iJhpjofh+TkJgAriImGmKiIyaAB4iJhpjoiAngAWKiKS0md6+f6bWXL5ndwhATALkgJhpioiMmgAeIiYaY6IgJ4AFioiEmOmICeICYaIiJjpgAHnApJls3zp7ZXpkr/A54b3X+dnCnWegdMDEBUCvEREdMNMQE8AAx0RETDTEBPEBMdE7FZGeNmAA4OWKiIyYaYgJ4oIyYRIYxud258mKhd1rEREdMAOSCmOiIiYaYAB4gJjpioiEmgAeIiY6YaIgJ4IF7Fxo/ai9MFH5JVWKiKS8m63/TD1qvmt1CDHoPXz466H5ITACHbS5MnGlfbBR+p0VMNKXFZPd37/Z3WmfMbiHCg87UUa/7MTEBHEZMdMREQ0wADxATHTHREBPAA8RER0w0xATwADHRERMNMQE8QEx0ZcTkYGN5qre5dHu4WegdMDEBkAtioiMmGmICeICY6IiJhpgAHiAmOmKiISaAB1yKSXDz3NTWymx0B1yoYUwu7XzeLPQOuLSYBGvEBMDJERMdMdEQE8ADxERHTDTEBPAAMdEREw0xATxATHTERENMAA8QEx0x0RATwAPlxWT6Uufy6ULvtIiJjpgAyAUx0RETDTEBPEBMdGXGJAyJCYAaaP/1xMubFxsfmd3CEBNNaTHZ/d2/OdxpvW52CxHudZ4fxuTTwWAwYX4EwDUbF56Zai80Cr8DJiaa8mKy3jzcbr1hdgsRBsHkMCZfEhPAYcRER0w0xATwADHRERMNMQE8QEx0xERDTAAPEBMdMdEQE8ADxERXVkwONpc/Gqz/utA7YGICIBfERFdGTIKNxcne5gdfFh+T/zhPTACcGDHRERMNMQE8QEx0xERDTAAPOBaTye2V2Va4eK5hflSIvS/mm8OYFHoHTEwA1Aox0RETDTEBPEBMdMREQ0wADxATHTHREBPAA8RER0w0xATwADHRlRuTD4kJgOorMSbnO1dmXjO7hXAvJsvEBEA9lBaTa9PNzuWZYu+AiYmMmADIBTHRERMNMQE8MIzJZHthotU6P1boHTAx0ZQVkygk0ckeizw7cRiGja9iEgTPmR8BcA0x0RETDTEBPOBiTAa//mGhd8BuxiQkJgCyIyY6YqIhJoAHiImOmGiICeABYqIjJhpiAniAmOiIiYaYAB4gJroyYhJ2Fr/du7f0aXDvN4XeARMTALkgJrpSYtJabETPTIgJgFogJjpioiEmgAdcikn0ZcXtW3NfRlExPypEFJIoKGa3EMQEQK0QEx0x0RATwAPEREdMNMQE8AAx0RETDTEBPEBMdMREQ0wADxATHTHREBPAA8RER0w0xATwQFkxiUISBcXsFoKY6IgJgFwQEx0x0RATwANRRKKYRFExPyoEMdGUFZP+TuvMUbB2qciYRIYx+Xhw0Jk2uwBcQ0x0xERHTADHERMdMdERE8BxxERHTHTEBHAcMdEREx0xARxHTHTEREdMAMcREx0x0RETwHHEREdMdMQEcBwx0ZURk0hvc+njg3v/vtA7YGICIBfERFduTD4gJgCqz6WYRIYx+XgYkymzW4hhTM7src4P74DHCr0DJiYAaoOY6IiJjpgAjiMmOmKiIyaA41yLyRYxkRATALkgJjpioiMmgOOIiY6Y6IgJ4DhionMuJru/e5eYADgRYqIjJjpiAjiuvJicPvPg6vQls1sYYqIhJgBy015o3B7GpNA7YGKiKyMmB0Fr6mhn7eOiYzLodd/t73d+YHYBuIiYaIiJjpgAHiAmGmKi+8eYhGPF/s4AjBAx0RATHTEBPEBMNMRER0wADxATDTHRERPAA8REQ0x0xATwADHREBMdMQE8QEw0xERHTAAPOBeTD2YLvQMuLybL7+7fvX7G7BaCmADIjUsx2b517t2tG2cLvQMO7jSn9u40h3fAxMQWMQE8QEw0xERHTAAPEBMNMdERE8ADxERDTHTEBPAAMdEQEx0xATxATDS/j0mxd8DEBECt3P/rxsfExB4x0RETwAPERENMdMQE8EAZMbl/efrVztWZ94u+MyEmmtJjUvB/B8AItS82Lm0uTBR6p9W58uLUg6szt4mJvTJiEgatycNg7cvBYH3C/KgQg353/nC/8wYxARxGTDTEREdMAA8QEw0x0RETwAPERFNqTP7Tv/+B2S0EMQGQG2KiISY6YgJ4gJhoiImOmAAeICYaYqIjJoAHnIrJCjFREBMAuSEmGmKiIyaAB4iJpsSY/PnBxvJrRf7OiAmA3LgUk+A/nJt/eGP2DbNbiOCTtyd3V5tfDtZ/WegdcH9zaX7/3tLwDpiYAKgBYqIhJjpiAniAmGiIiY6YAB4gJpp/iMk8MRH8Y0zMLgAXlXw9k0JjsrVy7m+3b537vtktxN4Xze8Pn5n8beFvwN9b+tv+5vKfmN1ClHkKerMJwDV8ikvDR4J1PCMBHEZENEREx3skgMOIiIaI6IgI4DAioiEiOiICOKy9MLG4efEPCn0zmojoSonIVuuF6I31wiPS6/754UHnNSICOMilT2cREU2Zn87q73d+QEQABxERDRHRERHAYU5FhOuRSIgIgBMjIhoioiMigMOIiIaI6IgI4DAioiEiOiICOIyIaEqNyN3rhd4WIgLgxIiIhojoiAjgMCKiISI6IgI4zLGI/E335tlXzW4hdlZ/+fLenV99WOT1PiJEBEAtlByRQm3dnPs4+GB22uwWYufz5pm91flLxUdk6eODex8UeltKj0jBDyIAjAAR0RARHREBHNZeaNwmIvaIiI6IAA4jIhoioiMigMOIiIaI6IgI4DAioiEiOiICOIyIaIiIjogADiMiGiKiIyKAw5yKyC0ioiAiAE6kdX6ssXmx8ZFTEbl5rtDb4lJEejutl4+CtQ9LiMjf9Pcf/s9mF4Arooi0FyZaw4hMmh8VgojoyohIf6d15mj3d+8WHZGjXvfjwUGn0NsCYATKi8jMGw+uTTfNbmGIiIaIADgRIqIjIjoiAjiKiOiIiI6IAI4iIjoioiMigKOIiI6I6IgI4CgioiMiOiICOIqI6IiIjogAjiIiOiKiIyKAo4iIjojoiAjgKJciEi6ea2yvzH0Z/Ob/fM78qBDDiLyx98V84UEkIgAqj4joyohI2Fps9DaXvwzu/abQ2/JVRIK14bMqIgIgAyKiIyI6IgI4iojoiIiOiACOci4it4iIgogAOBEnI3LzXKG3hYjoiAjgKCKiIyI6IgI4iojoiIiOiACOIiI6IqIjIoCjiIiOiOiICOCoKB5RRKKYmB8VgohoyorI4fbaj49215tFRmT4/90YRuTLQRAUelsAjAAR0RERDREBHFZWRKKARCExu4UgIjoiAuBEiIiOiGiICOAwIqIjIhoiAjiMiOiIiIaIAA4jIjq3ItJ6g4gAyIyI6IiIhogADiMiOiKiISKAw4iIjohoiAjgMJciEsVje2W2Nfj1DyfMjwoRBSQKidktBBEBUAtEREdENEQEcBgR0ZURkWBjcTKKyGD9w0JvCxEBcCJEREdENEQEcBgR0RERDREBHEZEdEREQ0QAhxERHRHREBHAYURER0Q0RARwGBHRERENEQEcRkR0RERDRACHDSMy1V5o3Da7hSEimrIiMgzIfBQSs1uIMAgmv4rIYFDobQEwAkRER0Q0RARwGBHRuRWR/0hEAGRXWkSuTl/qXD59xuwWgojoiAiAE3ExItEp4c2PCkFENEQEcBgR0RERDREBHEZEdEREQ0QAhxERHRHREBHAYURER0Q0RARwGBHRlReRD4gIgGpzLCJTWyuzhd+WvdX5S8OIFHtbHkXk10QEQHURER0R0RARwGFEREdENEQEcBgR0ZURkYON5ane5tLtMBwr7Oy6ESIC4ESIiI6IaIgI4DAioiMiGiICOIyI6IiIhogADiMiOiKiISKAw4iIzq2IrDeJCIDMiIiOiGiICOCwzYWJM+2LjUtmtzBERFNaRIK1d/s7rUJvS3jQmRpG5OMwDAu9LQBGgIjoiIiGiAAOIyI6IqIhIoDDiIiOiGiICOCw8iIyc7tz5cUps1sIIqIjIgBOhIjoiIiGiAAOIyK6MiMy3CQiAKqLiOiIiIaIAA4jIjoioiEigMOIiI6IaIgI4DCXIrJ14+yZ7ZW5wm/LMCK3gzvNQm8LEQFQC0RER0Q0RARwGBHRERENEQEcRkR0RERDRACHERFdGRHZv3v9TK+9XPhtOdr9HREBkB0R0RERDREBHEZEdEREQ0QAhxERHRHREBHAYURER0Q0RARwGBHRERENEQEcdu/CxBv3FxpNs1sYIqIpLSI7ax8fBK1Cb0t/v3Nm0OteIiKAg4iIjohoiAjgMCKiIyIaIgI4jIjoiIiGiAAOIyI6IqIhIoDDyohIa/GVxjAirY33Xpo0PyoEEdEREQAnQkR0RERDRACHEREdEdEQEcBhRERHRDREBHAYEdEREQ0RARzmUkQe3ph9I7g1V+htCVtvNXZX51vBJ28XeltKi8juOhEBkB0R0RARHREBHEZENERER0QAhxERDRHRERHAYUREQ0R0RARwGBHRlBaRe0tv9DeXC70tESIC4ESIiIaI6IgI4DAioiEiOiICOIyIaIiIjogADiMiGiKiIyKAw9oXJ36+udD4idktBBHRlRGRMGw1DnfXPw33Ws+bHxXisNd9fXDw8J0wHCMigGuiZyHRsxGzWwgioistIsH6l2HQKvS2HO533hj0u4U/qwIwAkREQ0R0RARwGBHREBEdEQEcRkQ0RERHRACHERENEdEREcBhZUQkikcUkSgm5keFICIaIgLgxIiIhojoiAjgMCKiISI6IgI4jIhoiIiOiAAOcyki2zdnfxr9z+wWIorH3ur8bSJij4gADnMpItGzkOjZiNktRBSP6JlI9IzE/KgQRARALRARDRHRERHAYUREQ0R0RARwGBHREBEdEQEcRkQ0RERHRACHERFNWRGJAhKFxOwWgogAODEioiEiOiICOIyIaIiIjogADiMiGvcistYiIgAyu//XE+fbC3/wmtktBBHRlRKRYTyOdtZuFx2Ro4POT6P/mV0ALmlfbFzaXJg4Y3YLQUR0ZUXkq2ciw2ck5keFiJ6FRM9GzC4AlxARDRHRERHAYUREQ0R0RARwGBHREBEdEQEcRkQ0RERHRACHERENEdEREcBhZUSkc+XFqWFEbpvdwhARDREBcGJERENEdEQEcBgR0RARHREBHOZSRLZX5t7Zujn7utktxN5nzed3V5ufERF7RARwmGMRubR142yhtyW405zaW50v/LYQEQC1QEQ0RERHRACHERENEdEREcBhRERDRHREBHAYEdEQER0RARxGRDREREdEAIcREU1ZEem1ly/t371e6G0hIgBOjIhoiIiOiAAOIyIaIqIjIoDD2guN9zd+/cyrZrcQRERXSkT2Ws8f7qx9VnhEDh6+c9jrFnomAQAjMozI7Y0Lz0yZ3UIQEV0ZETkIWlNHO2uF35ZBr3upv98p9LYAGBEioiEiOiICOIyIaIiIjogADiMiGiKiIyKAw4iIhojoiAjgMCKiISI6IgI4jIhoiIiOiAAOKyUil0+feXB1+pLZLQwR0RARACdGRDREREdEAIcREQ0R0RERwGEuRWRrZfZ2cPNcobdl5/PmmWFECr8tRARALRARDRHRERHAYUREQ0R0RARwGBHREBEdEQEcRkQ0RERHRACHERENEdEREcBhRERDRHREBHAYEdGUFpHNpdsHG8uF3hYiAuDEiIiGiOiICOAwIqIhIjoiAjiqdX6s0V6YaA0jMml+VAgioisjIv2d1pmjYK3w23LU694ODzqF3hYAI0BEdERER0QARxERHRHRERHAUURER0R0RARwFBHREREdEQEcRUR0RERHRABHEREdEdEREcBRRERHRHREBHBUeRGZeePBtemm2S0MEdEQEQAnQkR0RERHRABHuRSRcPFcY3tltjWMSKG3ZRiRN/a+mC88iEQEQOURER0R0RERwFFEREdEdEQEcBQR0RERHREBHEVEdERER0QARxERHRHRERHAUURER0R0RARwFBHREREdEQEcRUR0ZUQkbC02epvLrWBjsdDbQkQAnAgR0RERHREBHBXFI4pIFBPzo0IQEU1ZETncbr1xtLte7G0Jw8YwIq0wCAq9LQBGgIjoiIiGiAAOIyI6IqIhIoDDiIiOiGiICOAwIqIjIhoiAjiMiOiIiIaIAA4jIjoioiEigMOIiI6IaIgI4DAioiMiGiICOKysiEQBiUJidgtBRHREBMCJuBSRKB5RRKKYmB8VIgpIFBKzWwgiAqAWiIiOiGiICOAwIqIjIhoiAjiMiOiIiIaIAA4jIjoioiEigMOIiI6IaIgI4DAioiMiGiICOIyI6IiIhogADiMiOiKiISKAw4iIroyIRPGIIhLFxPyoEEQEwIkMIzLVXmjcNruFISKasiISBSQKidktRBSPryIyjIn5EQBXEBEdEdEQEcBhRERHRDREBHAYEdEREQ0RARxGRHRERENEAIcRER0R0RARwGFEREdENEQEcBgR0RERDREBHEZEdEREQ0QAhxERHRHREBHAYaVF5Or0pc7l02fMbiGGEZnaWpkt/Lbsrc5fGkak2NtCRADUARHRERENEQEcRkR0RERDRACHEREdEdEQEcBhRERHRDREBHAYEdEREQ0RARxGRHRERENEAIcRER0R0RARwGFEREdENEQEcBgR0RERDREBXDY29v8DqIh/a45PMeQAAAAASUVORK5CYII="/>
          <p:cNvSpPr/>
          <p:nvPr/>
        </p:nvSpPr>
        <p:spPr>
          <a:xfrm>
            <a:off x="7071360" y="3870960"/>
            <a:ext cx="487680" cy="487680"/>
          </a:xfrm>
          <a:prstGeom prst="rect">
            <a:avLst/>
          </a:prstGeom>
          <a:noFill/>
          <a:ln>
            <a:noFill/>
          </a:ln>
        </p:spPr>
        <p:txBody>
          <a:bodyPr spcFirstLastPara="1" wrap="square" lIns="146300" tIns="73150" rIns="146300" bIns="73150" anchor="t" anchorCtr="0">
            <a:noAutofit/>
          </a:bodyPr>
          <a:lstStyle/>
          <a:p>
            <a:pPr marL="0" marR="0" lvl="0" indent="0" algn="l" rtl="0">
              <a:spcBef>
                <a:spcPts val="0"/>
              </a:spcBef>
              <a:spcAft>
                <a:spcPts val="0"/>
              </a:spcAft>
              <a:buNone/>
            </a:pPr>
            <a:endParaRPr sz="4608">
              <a:solidFill>
                <a:schemeClr val="dk1"/>
              </a:solidFill>
              <a:latin typeface="Calibri"/>
              <a:ea typeface="Calibri"/>
              <a:cs typeface="Calibri"/>
              <a:sym typeface="Calibri"/>
            </a:endParaRPr>
          </a:p>
        </p:txBody>
      </p:sp>
      <p:sp>
        <p:nvSpPr>
          <p:cNvPr id="306" name="Google Shape;306;p13"/>
          <p:cNvSpPr txBox="1"/>
          <p:nvPr/>
        </p:nvSpPr>
        <p:spPr>
          <a:xfrm>
            <a:off x="2621280" y="7331148"/>
            <a:ext cx="9875520" cy="777240"/>
          </a:xfrm>
          <a:prstGeom prst="rect">
            <a:avLst/>
          </a:prstGeom>
          <a:noFill/>
          <a:ln>
            <a:noFill/>
          </a:ln>
        </p:spPr>
        <p:txBody>
          <a:bodyPr spcFirstLastPara="1" wrap="square" lIns="109725" tIns="54850" rIns="109725" bIns="54850" anchor="ctr" anchorCtr="0">
            <a:normAutofit/>
          </a:bodyPr>
          <a:lstStyle/>
          <a:p>
            <a:pPr marL="0" marR="0" lvl="0" indent="0" algn="l" rtl="0">
              <a:spcBef>
                <a:spcPts val="0"/>
              </a:spcBef>
              <a:spcAft>
                <a:spcPts val="0"/>
              </a:spcAft>
              <a:buClr>
                <a:schemeClr val="lt1"/>
              </a:buClr>
              <a:buSzPts val="3359"/>
              <a:buFont typeface="Helvetica Neue"/>
              <a:buNone/>
            </a:pPr>
            <a:r>
              <a:rPr lang="en-US" sz="3359" b="1">
                <a:solidFill>
                  <a:schemeClr val="lt1"/>
                </a:solidFill>
                <a:latin typeface="Helvetica Neue"/>
                <a:ea typeface="Helvetica Neue"/>
                <a:cs typeface="Helvetica Neue"/>
                <a:sym typeface="Helvetica Neue"/>
              </a:rPr>
              <a:t>Structural &amp; Functional Brain Networks</a:t>
            </a:r>
            <a:endParaRPr/>
          </a:p>
        </p:txBody>
      </p:sp>
      <p:pic>
        <p:nvPicPr>
          <p:cNvPr id="307" name="Google Shape;307;p13"/>
          <p:cNvPicPr preferRelativeResize="0"/>
          <p:nvPr/>
        </p:nvPicPr>
        <p:blipFill rotWithShape="1">
          <a:blip r:embed="rId3">
            <a:alphaModFix/>
          </a:blip>
          <a:srcRect/>
          <a:stretch/>
        </p:blipFill>
        <p:spPr>
          <a:xfrm>
            <a:off x="1738697" y="580913"/>
            <a:ext cx="11640686" cy="6078070"/>
          </a:xfrm>
          <a:prstGeom prst="rect">
            <a:avLst/>
          </a:prstGeom>
          <a:noFill/>
          <a:ln>
            <a:noFill/>
          </a:ln>
        </p:spPr>
      </p:pic>
      <p:sp>
        <p:nvSpPr>
          <p:cNvPr id="308" name="Google Shape;308;p13"/>
          <p:cNvSpPr/>
          <p:nvPr/>
        </p:nvSpPr>
        <p:spPr>
          <a:xfrm>
            <a:off x="1394085" y="434715"/>
            <a:ext cx="7495081" cy="2548328"/>
          </a:xfrm>
          <a:prstGeom prst="roundRect">
            <a:avLst>
              <a:gd name="adj" fmla="val 16667"/>
            </a:avLst>
          </a:prstGeom>
          <a:noFill/>
          <a:ln w="762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80">
              <a:solidFill>
                <a:schemeClr val="lt1"/>
              </a:solidFill>
              <a:latin typeface="Calibri"/>
              <a:ea typeface="Calibri"/>
              <a:cs typeface="Calibri"/>
              <a:sym typeface="Calibri"/>
            </a:endParaRPr>
          </a:p>
        </p:txBody>
      </p:sp>
      <p:sp>
        <p:nvSpPr>
          <p:cNvPr id="309" name="Google Shape;309;p13"/>
          <p:cNvSpPr/>
          <p:nvPr/>
        </p:nvSpPr>
        <p:spPr>
          <a:xfrm>
            <a:off x="1394086" y="4102309"/>
            <a:ext cx="7495080" cy="2702872"/>
          </a:xfrm>
          <a:prstGeom prst="roundRect">
            <a:avLst>
              <a:gd name="adj" fmla="val 16667"/>
            </a:avLst>
          </a:prstGeom>
          <a:noFill/>
          <a:ln w="76200" cap="flat" cmpd="sng">
            <a:solidFill>
              <a:srgbClr val="5C9BA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8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
                                        </p:tgtEl>
                                        <p:attrNameLst>
                                          <p:attrName>style.visibility</p:attrName>
                                        </p:attrNameLst>
                                      </p:cBhvr>
                                      <p:to>
                                        <p:strVal val="visible"/>
                                      </p:to>
                                    </p:set>
                                    <p:animEffect transition="in" filter="fade">
                                      <p:cBhvr>
                                        <p:cTn id="12"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364" y="0"/>
            <a:ext cx="14307671" cy="1764030"/>
          </a:xfrm>
        </p:spPr>
        <p:txBody>
          <a:bodyPr>
            <a:noAutofit/>
          </a:bodyPr>
          <a:lstStyle/>
          <a:p>
            <a:r>
              <a:rPr lang="en-US" sz="4000" i="1" dirty="0">
                <a:solidFill>
                  <a:srgbClr val="FF0000"/>
                </a:solidFill>
                <a:latin typeface="Comic Sans MS"/>
                <a:cs typeface="Comic Sans MS"/>
              </a:rPr>
              <a:t>How do the structural properties of the network affect the dynamics/evolution of the corresponding complex system?</a:t>
            </a:r>
          </a:p>
        </p:txBody>
      </p:sp>
      <p:pic>
        <p:nvPicPr>
          <p:cNvPr id="4" name="Picture 3">
            <a:extLst>
              <a:ext uri="{FF2B5EF4-FFF2-40B4-BE49-F238E27FC236}">
                <a16:creationId xmlns:a16="http://schemas.microsoft.com/office/drawing/2014/main" id="{7F0AD8E9-3804-AA4C-9ECD-E1345F9C2283}"/>
              </a:ext>
            </a:extLst>
          </p:cNvPr>
          <p:cNvPicPr>
            <a:picLocks noChangeAspect="1"/>
          </p:cNvPicPr>
          <p:nvPr/>
        </p:nvPicPr>
        <p:blipFill>
          <a:blip r:embed="rId2"/>
          <a:stretch>
            <a:fillRect/>
          </a:stretch>
        </p:blipFill>
        <p:spPr>
          <a:xfrm>
            <a:off x="2365040" y="1920240"/>
            <a:ext cx="9717438" cy="5212080"/>
          </a:xfrm>
          <a:prstGeom prst="rect">
            <a:avLst/>
          </a:prstGeom>
        </p:spPr>
      </p:pic>
      <p:sp>
        <p:nvSpPr>
          <p:cNvPr id="5" name="Content Placeholder 2">
            <a:extLst>
              <a:ext uri="{FF2B5EF4-FFF2-40B4-BE49-F238E27FC236}">
                <a16:creationId xmlns:a16="http://schemas.microsoft.com/office/drawing/2014/main" id="{B22092F8-2E52-EC45-88B3-CB9F52495534}"/>
              </a:ext>
            </a:extLst>
          </p:cNvPr>
          <p:cNvSpPr txBox="1">
            <a:spLocks/>
          </p:cNvSpPr>
          <p:nvPr/>
        </p:nvSpPr>
        <p:spPr>
          <a:xfrm>
            <a:off x="2389103" y="1606855"/>
            <a:ext cx="9875520" cy="5838850"/>
          </a:xfrm>
          <a:prstGeom prst="rect">
            <a:avLst/>
          </a:prstGeom>
        </p:spPr>
        <p:txBody>
          <a:bodyPr vert="horz" lIns="109728" tIns="54864" rIns="109728" bIns="54864"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3360" dirty="0">
              <a:solidFill>
                <a:srgbClr val="3366FF"/>
              </a:solidFill>
              <a:latin typeface="Comic Sans MS"/>
              <a:cs typeface="Comic Sans MS"/>
            </a:endParaRPr>
          </a:p>
          <a:p>
            <a:pPr algn="l"/>
            <a:endParaRPr lang="en-US" sz="3360" dirty="0">
              <a:solidFill>
                <a:srgbClr val="3366FF"/>
              </a:solidFill>
              <a:latin typeface="Comic Sans MS"/>
              <a:cs typeface="Comic Sans MS"/>
            </a:endParaRPr>
          </a:p>
          <a:p>
            <a:pPr algn="l"/>
            <a:endParaRPr lang="en-US" sz="3360" dirty="0">
              <a:solidFill>
                <a:srgbClr val="3366FF"/>
              </a:solidFill>
              <a:latin typeface="Comic Sans MS"/>
              <a:cs typeface="Comic Sans MS"/>
            </a:endParaRPr>
          </a:p>
          <a:p>
            <a:pPr algn="l"/>
            <a:r>
              <a:rPr lang="en-US" sz="3360" dirty="0">
                <a:solidFill>
                  <a:srgbClr val="3366FF"/>
                </a:solidFill>
                <a:latin typeface="Comic Sans MS"/>
                <a:cs typeface="Comic Sans MS"/>
              </a:rPr>
              <a:t>Based on concepts, methods from:</a:t>
            </a:r>
          </a:p>
          <a:p>
            <a:pPr marL="1097280" lvl="1" indent="-548640" algn="l">
              <a:buFont typeface="Arial" panose="020B0604020202020204" pitchFamily="34" charset="0"/>
              <a:buChar char="•"/>
            </a:pPr>
            <a:r>
              <a:rPr lang="en-US" sz="2880" dirty="0">
                <a:solidFill>
                  <a:srgbClr val="3366FF"/>
                </a:solidFill>
                <a:latin typeface="Comic Sans MS"/>
                <a:cs typeface="Comic Sans MS"/>
              </a:rPr>
              <a:t>Graph theory</a:t>
            </a:r>
          </a:p>
          <a:p>
            <a:pPr marL="1097280" lvl="1" indent="-548640" algn="l">
              <a:buFont typeface="Arial" panose="020B0604020202020204" pitchFamily="34" charset="0"/>
              <a:buChar char="•"/>
            </a:pPr>
            <a:r>
              <a:rPr lang="en-US" sz="2880" dirty="0">
                <a:solidFill>
                  <a:srgbClr val="3366FF"/>
                </a:solidFill>
                <a:latin typeface="Comic Sans MS"/>
                <a:cs typeface="Comic Sans MS"/>
              </a:rPr>
              <a:t>Data mining</a:t>
            </a:r>
          </a:p>
          <a:p>
            <a:pPr marL="1097280" lvl="1" indent="-548640" algn="l">
              <a:buFont typeface="Arial" panose="020B0604020202020204" pitchFamily="34" charset="0"/>
              <a:buChar char="•"/>
            </a:pPr>
            <a:r>
              <a:rPr lang="en-US" sz="2880" dirty="0">
                <a:solidFill>
                  <a:srgbClr val="3366FF"/>
                </a:solidFill>
                <a:latin typeface="Comic Sans MS"/>
                <a:cs typeface="Comic Sans MS"/>
              </a:rPr>
              <a:t>Machine learning</a:t>
            </a:r>
          </a:p>
          <a:p>
            <a:pPr marL="1097280" lvl="1" indent="-548640" algn="l">
              <a:buFont typeface="Arial" panose="020B0604020202020204" pitchFamily="34" charset="0"/>
              <a:buChar char="•"/>
            </a:pPr>
            <a:r>
              <a:rPr lang="en-US" sz="2880" dirty="0">
                <a:solidFill>
                  <a:srgbClr val="3366FF"/>
                </a:solidFill>
                <a:latin typeface="Comic Sans MS"/>
                <a:cs typeface="Comic Sans MS"/>
              </a:rPr>
              <a:t>Nonlinear dynamics</a:t>
            </a:r>
          </a:p>
          <a:p>
            <a:pPr marL="1097280" lvl="1" indent="-548640" algn="l">
              <a:buFont typeface="Arial" panose="020B0604020202020204" pitchFamily="34" charset="0"/>
              <a:buChar char="•"/>
            </a:pPr>
            <a:r>
              <a:rPr lang="en-US" sz="2880" dirty="0">
                <a:solidFill>
                  <a:srgbClr val="3366FF"/>
                </a:solidFill>
                <a:latin typeface="Comic Sans MS"/>
                <a:cs typeface="Comic Sans MS"/>
              </a:rPr>
              <a:t>Game theory</a:t>
            </a:r>
          </a:p>
          <a:p>
            <a:pPr marL="1097280" lvl="1" indent="-548640" algn="l">
              <a:buFont typeface="Arial" panose="020B0604020202020204" pitchFamily="34" charset="0"/>
              <a:buChar char="•"/>
            </a:pPr>
            <a:r>
              <a:rPr lang="en-US" sz="2880" dirty="0">
                <a:solidFill>
                  <a:srgbClr val="3366FF"/>
                </a:solidFill>
                <a:latin typeface="Comic Sans MS"/>
                <a:cs typeface="Comic Sans MS"/>
              </a:rPr>
              <a:t>Statistical mechanics</a:t>
            </a:r>
          </a:p>
          <a:p>
            <a:pPr lvl="1"/>
            <a:endParaRPr lang="en-US" sz="3360" dirty="0">
              <a:solidFill>
                <a:srgbClr val="3366FF"/>
              </a:solidFill>
              <a:latin typeface="Comic Sans MS"/>
              <a:cs typeface="Comic Sans MS"/>
            </a:endParaRPr>
          </a:p>
        </p:txBody>
      </p:sp>
      <p:sp>
        <p:nvSpPr>
          <p:cNvPr id="7" name="TextBox 6">
            <a:extLst>
              <a:ext uri="{FF2B5EF4-FFF2-40B4-BE49-F238E27FC236}">
                <a16:creationId xmlns:a16="http://schemas.microsoft.com/office/drawing/2014/main" id="{DB2EC862-A075-2546-9C67-9DA021E22E0F}"/>
              </a:ext>
            </a:extLst>
          </p:cNvPr>
          <p:cNvSpPr txBox="1"/>
          <p:nvPr/>
        </p:nvSpPr>
        <p:spPr>
          <a:xfrm>
            <a:off x="6483941" y="7449954"/>
            <a:ext cx="1441420" cy="849463"/>
          </a:xfrm>
          <a:prstGeom prst="rect">
            <a:avLst/>
          </a:prstGeom>
          <a:noFill/>
        </p:spPr>
        <p:txBody>
          <a:bodyPr wrap="none" rtlCol="0">
            <a:spAutoFit/>
          </a:bodyPr>
          <a:lstStyle/>
          <a:p>
            <a:pPr lvl="1"/>
            <a:endParaRPr lang="en-US" sz="1680" dirty="0">
              <a:solidFill>
                <a:srgbClr val="3366FF"/>
              </a:solidFill>
              <a:latin typeface="Comic Sans MS"/>
              <a:cs typeface="Comic Sans MS"/>
            </a:endParaRPr>
          </a:p>
          <a:p>
            <a:r>
              <a:rPr lang="en-US" sz="1560" dirty="0">
                <a:solidFill>
                  <a:srgbClr val="FF0000"/>
                </a:solidFill>
                <a:latin typeface="Comic Sans MS"/>
                <a:cs typeface="Comic Sans MS"/>
                <a:hlinkClick r:id="rId3"/>
              </a:rPr>
              <a:t>Image source</a:t>
            </a:r>
            <a:endParaRPr lang="en-US" sz="1560" dirty="0">
              <a:solidFill>
                <a:srgbClr val="FF0000"/>
              </a:solidFill>
              <a:latin typeface="Comic Sans MS"/>
              <a:cs typeface="Comic Sans MS"/>
            </a:endParaRPr>
          </a:p>
          <a:p>
            <a:endParaRPr lang="en-US" sz="1680" dirty="0"/>
          </a:p>
        </p:txBody>
      </p:sp>
    </p:spTree>
    <p:extLst>
      <p:ext uri="{BB962C8B-B14F-4D97-AF65-F5344CB8AC3E}">
        <p14:creationId xmlns:p14="http://schemas.microsoft.com/office/powerpoint/2010/main" val="26167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xit" presetSubtype="10" fill="hold" nodeType="withEffect">
                                  <p:stCondLst>
                                    <p:cond delay="0"/>
                                  </p:stCondLst>
                                  <p:childTnLst>
                                    <p:animEffect transition="out" filter="blinds(horizontal)">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3784705" y="1071296"/>
            <a:ext cx="7100677" cy="5846762"/>
          </a:xfrm>
          <a:prstGeom prst="hexagon">
            <a:avLst>
              <a:gd name="adj" fmla="val 25000"/>
              <a:gd name="vf" fmla="val 115470"/>
            </a:avLst>
          </a:prstGeom>
          <a:solidFill>
            <a:srgbClr val="EFB210"/>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0" u="none" strike="noStrike" cap="none" dirty="0">
                <a:solidFill>
                  <a:srgbClr val="1F3A4F"/>
                </a:solidFill>
                <a:latin typeface="Helvetica Neue"/>
                <a:ea typeface="Helvetica Neue"/>
                <a:cs typeface="Helvetica Neue"/>
                <a:sym typeface="Helvetica Neue"/>
              </a:rPr>
              <a:t>Basic concepts</a:t>
            </a:r>
            <a:endParaRPr dirty="0"/>
          </a:p>
        </p:txBody>
      </p:sp>
    </p:spTree>
    <p:extLst>
      <p:ext uri="{BB962C8B-B14F-4D97-AF65-F5344CB8AC3E}">
        <p14:creationId xmlns:p14="http://schemas.microsoft.com/office/powerpoint/2010/main" val="9290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96112" y="0"/>
            <a:ext cx="13569696" cy="1005840"/>
          </a:xfrm>
        </p:spPr>
        <p:txBody>
          <a:bodyPr>
            <a:normAutofit/>
          </a:bodyPr>
          <a:lstStyle/>
          <a:p>
            <a:pPr algn="ctr"/>
            <a:r>
              <a:rPr lang="en-US" sz="4000" dirty="0">
                <a:solidFill>
                  <a:srgbClr val="FF0000"/>
                </a:solidFill>
                <a:latin typeface="Comic Sans MS" pitchFamily="66" charset="0"/>
              </a:rPr>
              <a:t>Nodes, edges, density, degree</a:t>
            </a:r>
          </a:p>
        </p:txBody>
      </p:sp>
      <p:pic>
        <p:nvPicPr>
          <p:cNvPr id="3" name="Picture 2">
            <a:extLst>
              <a:ext uri="{FF2B5EF4-FFF2-40B4-BE49-F238E27FC236}">
                <a16:creationId xmlns:a16="http://schemas.microsoft.com/office/drawing/2014/main" id="{FF20C6AA-2A76-B9C9-76CA-AAED5F9F126F}"/>
              </a:ext>
            </a:extLst>
          </p:cNvPr>
          <p:cNvPicPr>
            <a:picLocks noChangeAspect="1"/>
          </p:cNvPicPr>
          <p:nvPr/>
        </p:nvPicPr>
        <p:blipFill>
          <a:blip r:embed="rId3"/>
          <a:stretch>
            <a:fillRect/>
          </a:stretch>
        </p:blipFill>
        <p:spPr>
          <a:xfrm>
            <a:off x="2012576" y="1005840"/>
            <a:ext cx="10221238" cy="4974336"/>
          </a:xfrm>
          <a:prstGeom prst="rect">
            <a:avLst/>
          </a:prstGeom>
        </p:spPr>
      </p:pic>
      <p:sp>
        <p:nvSpPr>
          <p:cNvPr id="2" name="Slide Number Placeholder 1">
            <a:extLst>
              <a:ext uri="{FF2B5EF4-FFF2-40B4-BE49-F238E27FC236}">
                <a16:creationId xmlns:a16="http://schemas.microsoft.com/office/drawing/2014/main" id="{2673E563-D0F3-3486-A096-E1CDF5A243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3874272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096451" y="-30480"/>
            <a:ext cx="7207172" cy="1005840"/>
          </a:xfrm>
        </p:spPr>
        <p:txBody>
          <a:bodyPr>
            <a:normAutofit/>
          </a:bodyPr>
          <a:lstStyle/>
          <a:p>
            <a:pPr algn="ctr"/>
            <a:r>
              <a:rPr lang="en-US" sz="4000" dirty="0">
                <a:solidFill>
                  <a:srgbClr val="FF0000"/>
                </a:solidFill>
                <a:latin typeface="Comic Sans MS" pitchFamily="66" charset="0"/>
              </a:rPr>
              <a:t>Outline</a:t>
            </a:r>
          </a:p>
        </p:txBody>
      </p:sp>
      <p:sp>
        <p:nvSpPr>
          <p:cNvPr id="7" name="Content Placeholder 2">
            <a:extLst>
              <a:ext uri="{FF2B5EF4-FFF2-40B4-BE49-F238E27FC236}">
                <a16:creationId xmlns:a16="http://schemas.microsoft.com/office/drawing/2014/main" id="{1A1F7654-C796-8C41-9E79-79FC1DC208FD}"/>
              </a:ext>
            </a:extLst>
          </p:cNvPr>
          <p:cNvSpPr txBox="1">
            <a:spLocks/>
          </p:cNvSpPr>
          <p:nvPr/>
        </p:nvSpPr>
        <p:spPr bwMode="auto">
          <a:xfrm>
            <a:off x="157963" y="472440"/>
            <a:ext cx="13382596" cy="6438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09728" tIns="54864" rIns="109728" bIns="54864" numCol="1" anchor="t" anchorCtr="0" compatLnSpc="1">
            <a:prstTxWarp prst="textNoShape">
              <a:avLst/>
            </a:prstTxWarp>
            <a:noAutofit/>
          </a:bodyPr>
          <a:lstStyle>
            <a:lvl1pPr marL="342900" indent="-342900" algn="l" rtl="0" eaLnBrk="0" fontAlgn="base" hangingPunct="0">
              <a:lnSpc>
                <a:spcPct val="85000"/>
              </a:lnSpc>
              <a:spcBef>
                <a:spcPct val="20000"/>
              </a:spcBef>
              <a:spcAft>
                <a:spcPct val="0"/>
              </a:spcAft>
              <a:buClr>
                <a:srgbClr val="000099"/>
              </a:buClr>
              <a:buSzPct val="65000"/>
              <a:buFont typeface="Wingdings"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a:buFont typeface="Wingdings" pitchFamily="2" charset="2"/>
              <a:buChar char="v"/>
            </a:pPr>
            <a:r>
              <a:rPr lang="en-US" sz="3200" dirty="0">
                <a:solidFill>
                  <a:srgbClr val="000099"/>
                </a:solidFill>
                <a:latin typeface="Comic Sans MS" pitchFamily="66" charset="0"/>
              </a:rPr>
              <a:t>What is Network Science?</a:t>
            </a:r>
          </a:p>
          <a:p>
            <a:pPr marL="0" indent="0">
              <a:buNone/>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Basics about graphs and random networks</a:t>
            </a:r>
          </a:p>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Classes of network models</a:t>
            </a:r>
          </a:p>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Statistical sampling and inference on graphs</a:t>
            </a:r>
          </a:p>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Machine learning on graphs </a:t>
            </a:r>
          </a:p>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Graph Neural Networks</a:t>
            </a:r>
          </a:p>
          <a:p>
            <a:pPr marL="0" indent="0">
              <a:buNone/>
            </a:pPr>
            <a:endParaRPr lang="en-US" sz="3200" dirty="0">
              <a:solidFill>
                <a:schemeClr val="bg2">
                  <a:lumMod val="40000"/>
                  <a:lumOff val="60000"/>
                </a:schemeClr>
              </a:solidFill>
              <a:latin typeface="Comic Sans MS" pitchFamily="66" charset="0"/>
            </a:endParaRPr>
          </a:p>
          <a:p>
            <a:pPr>
              <a:buFont typeface="Wingdings" pitchFamily="2" charset="2"/>
              <a:buChar char="v"/>
            </a:pPr>
            <a:r>
              <a:rPr lang="en-US" sz="3200" dirty="0">
                <a:solidFill>
                  <a:schemeClr val="bg2">
                    <a:lumMod val="40000"/>
                    <a:lumOff val="60000"/>
                  </a:schemeClr>
                </a:solidFill>
                <a:latin typeface="Comic Sans MS" pitchFamily="66" charset="0"/>
              </a:rPr>
              <a:t>Modular networks and community detection</a:t>
            </a:r>
          </a:p>
          <a:p>
            <a:pPr>
              <a:buFont typeface="Wingdings" pitchFamily="2" charset="2"/>
              <a:buChar char="v"/>
            </a:pPr>
            <a:endParaRPr lang="en-US" sz="3200" dirty="0">
              <a:solidFill>
                <a:schemeClr val="bg2">
                  <a:lumMod val="40000"/>
                  <a:lumOff val="60000"/>
                </a:schemeClr>
              </a:solidFill>
              <a:latin typeface="Comic Sans MS" pitchFamily="66" charset="0"/>
            </a:endParaRPr>
          </a:p>
          <a:p>
            <a:pPr>
              <a:buFont typeface="Wingdings" pitchFamily="2" charset="2"/>
              <a:buChar char="v"/>
            </a:pPr>
            <a:r>
              <a:rPr lang="en-US" sz="3200" dirty="0">
                <a:solidFill>
                  <a:schemeClr val="bg2">
                    <a:lumMod val="40000"/>
                    <a:lumOff val="60000"/>
                  </a:schemeClr>
                </a:solidFill>
                <a:latin typeface="Comic Sans MS" pitchFamily="66" charset="0"/>
              </a:rPr>
              <a:t>Dynamic processes on networks: epidemics</a:t>
            </a:r>
          </a:p>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endParaRPr lang="en-US" sz="3200" dirty="0">
              <a:solidFill>
                <a:srgbClr val="000099"/>
              </a:solidFill>
              <a:latin typeface="Comic Sans MS" pitchFamily="66" charset="0"/>
            </a:endParaRPr>
          </a:p>
          <a:p>
            <a:pPr marL="0" indent="0">
              <a:buNone/>
            </a:pPr>
            <a:endParaRPr lang="en-US" dirty="0">
              <a:solidFill>
                <a:srgbClr val="000099"/>
              </a:solidFill>
              <a:latin typeface="Comic Sans MS" pitchFamily="66" charset="0"/>
            </a:endParaRPr>
          </a:p>
        </p:txBody>
      </p:sp>
      <p:sp>
        <p:nvSpPr>
          <p:cNvPr id="2" name="Slide Number Placeholder 1">
            <a:extLst>
              <a:ext uri="{FF2B5EF4-FFF2-40B4-BE49-F238E27FC236}">
                <a16:creationId xmlns:a16="http://schemas.microsoft.com/office/drawing/2014/main" id="{4C1B8A75-AB94-C2FE-C5C3-317E7B77A1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91126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96112" y="0"/>
            <a:ext cx="13569696" cy="1005840"/>
          </a:xfrm>
        </p:spPr>
        <p:txBody>
          <a:bodyPr>
            <a:normAutofit/>
          </a:bodyPr>
          <a:lstStyle/>
          <a:p>
            <a:pPr algn="ctr"/>
            <a:r>
              <a:rPr lang="en-US" sz="4000" dirty="0">
                <a:solidFill>
                  <a:srgbClr val="FF0000"/>
                </a:solidFill>
                <a:latin typeface="Comic Sans MS" pitchFamily="66" charset="0"/>
              </a:rPr>
              <a:t>Adjacency matrix</a:t>
            </a:r>
          </a:p>
        </p:txBody>
      </p:sp>
      <p:pic>
        <p:nvPicPr>
          <p:cNvPr id="2" name="Picture 1">
            <a:extLst>
              <a:ext uri="{FF2B5EF4-FFF2-40B4-BE49-F238E27FC236}">
                <a16:creationId xmlns:a16="http://schemas.microsoft.com/office/drawing/2014/main" id="{5474BB08-1E1A-5EFB-E5CD-094854AB9194}"/>
              </a:ext>
            </a:extLst>
          </p:cNvPr>
          <p:cNvPicPr>
            <a:picLocks noChangeAspect="1"/>
          </p:cNvPicPr>
          <p:nvPr/>
        </p:nvPicPr>
        <p:blipFill>
          <a:blip r:embed="rId3"/>
          <a:stretch>
            <a:fillRect/>
          </a:stretch>
        </p:blipFill>
        <p:spPr>
          <a:xfrm>
            <a:off x="1781025" y="1005840"/>
            <a:ext cx="11068349" cy="5461163"/>
          </a:xfrm>
          <a:prstGeom prst="rect">
            <a:avLst/>
          </a:prstGeom>
        </p:spPr>
      </p:pic>
      <p:sp>
        <p:nvSpPr>
          <p:cNvPr id="3" name="Title 1">
            <a:extLst>
              <a:ext uri="{FF2B5EF4-FFF2-40B4-BE49-F238E27FC236}">
                <a16:creationId xmlns:a16="http://schemas.microsoft.com/office/drawing/2014/main" id="{29724445-1F14-32B3-5860-0E86201A4602}"/>
              </a:ext>
            </a:extLst>
          </p:cNvPr>
          <p:cNvSpPr txBox="1">
            <a:spLocks/>
          </p:cNvSpPr>
          <p:nvPr/>
        </p:nvSpPr>
        <p:spPr>
          <a:xfrm>
            <a:off x="0" y="6773022"/>
            <a:ext cx="14237208" cy="100584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solidFill>
                  <a:srgbClr val="FF0000"/>
                </a:solidFill>
                <a:latin typeface="Comic Sans MS" pitchFamily="66" charset="0"/>
              </a:rPr>
              <a:t>Example: </a:t>
            </a:r>
            <a:r>
              <a:rPr lang="en-US" sz="2800" dirty="0">
                <a:solidFill>
                  <a:schemeClr val="tx1">
                    <a:lumMod val="75000"/>
                    <a:lumOff val="25000"/>
                  </a:schemeClr>
                </a:solidFill>
                <a:latin typeface="Comic Sans MS" pitchFamily="66" charset="0"/>
              </a:rPr>
              <a:t>the largest eigenvalue of A is bounded above by maximum degree</a:t>
            </a:r>
            <a:endParaRPr lang="en-US" sz="2800" baseline="30000" dirty="0">
              <a:solidFill>
                <a:schemeClr val="tx1">
                  <a:lumMod val="75000"/>
                  <a:lumOff val="25000"/>
                </a:schemeClr>
              </a:solidFill>
              <a:latin typeface="Comic Sans MS" pitchFamily="66" charset="0"/>
            </a:endParaRPr>
          </a:p>
        </p:txBody>
      </p:sp>
      <p:sp>
        <p:nvSpPr>
          <p:cNvPr id="4" name="Slide Number Placeholder 3">
            <a:extLst>
              <a:ext uri="{FF2B5EF4-FFF2-40B4-BE49-F238E27FC236}">
                <a16:creationId xmlns:a16="http://schemas.microsoft.com/office/drawing/2014/main" id="{E1802D48-053B-D328-B686-C57C7C498E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59237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96112" y="0"/>
            <a:ext cx="13569696" cy="1005840"/>
          </a:xfrm>
        </p:spPr>
        <p:txBody>
          <a:bodyPr>
            <a:normAutofit/>
          </a:bodyPr>
          <a:lstStyle/>
          <a:p>
            <a:pPr algn="ctr"/>
            <a:r>
              <a:rPr lang="en-US" sz="4000" dirty="0">
                <a:solidFill>
                  <a:srgbClr val="FF0000"/>
                </a:solidFill>
                <a:latin typeface="Comic Sans MS" pitchFamily="66" charset="0"/>
              </a:rPr>
              <a:t>Degree distribution</a:t>
            </a:r>
          </a:p>
        </p:txBody>
      </p:sp>
      <p:pic>
        <p:nvPicPr>
          <p:cNvPr id="2" name="Picture 1">
            <a:extLst>
              <a:ext uri="{FF2B5EF4-FFF2-40B4-BE49-F238E27FC236}">
                <a16:creationId xmlns:a16="http://schemas.microsoft.com/office/drawing/2014/main" id="{D84C235D-87B5-F7CD-D048-7427D5C67CB3}"/>
              </a:ext>
            </a:extLst>
          </p:cNvPr>
          <p:cNvPicPr>
            <a:picLocks noChangeAspect="1"/>
          </p:cNvPicPr>
          <p:nvPr/>
        </p:nvPicPr>
        <p:blipFill>
          <a:blip r:embed="rId3"/>
          <a:stretch>
            <a:fillRect/>
          </a:stretch>
        </p:blipFill>
        <p:spPr>
          <a:xfrm>
            <a:off x="210312" y="1190483"/>
            <a:ext cx="7772400" cy="3092788"/>
          </a:xfrm>
          <a:prstGeom prst="rect">
            <a:avLst/>
          </a:prstGeom>
        </p:spPr>
      </p:pic>
      <p:pic>
        <p:nvPicPr>
          <p:cNvPr id="9" name="Picture 8">
            <a:extLst>
              <a:ext uri="{FF2B5EF4-FFF2-40B4-BE49-F238E27FC236}">
                <a16:creationId xmlns:a16="http://schemas.microsoft.com/office/drawing/2014/main" id="{B9285CE5-0EDC-6181-8F29-84725E89CC9C}"/>
              </a:ext>
            </a:extLst>
          </p:cNvPr>
          <p:cNvPicPr>
            <a:picLocks noChangeAspect="1"/>
          </p:cNvPicPr>
          <p:nvPr/>
        </p:nvPicPr>
        <p:blipFill>
          <a:blip r:embed="rId4"/>
          <a:stretch>
            <a:fillRect/>
          </a:stretch>
        </p:blipFill>
        <p:spPr>
          <a:xfrm>
            <a:off x="2595654" y="2335599"/>
            <a:ext cx="9117810" cy="3895344"/>
          </a:xfrm>
          <a:prstGeom prst="rect">
            <a:avLst/>
          </a:prstGeom>
        </p:spPr>
      </p:pic>
      <p:pic>
        <p:nvPicPr>
          <p:cNvPr id="10" name="Picture 9">
            <a:extLst>
              <a:ext uri="{FF2B5EF4-FFF2-40B4-BE49-F238E27FC236}">
                <a16:creationId xmlns:a16="http://schemas.microsoft.com/office/drawing/2014/main" id="{67F1CAE4-9E31-28AF-7E38-BFE93E00F9F9}"/>
              </a:ext>
            </a:extLst>
          </p:cNvPr>
          <p:cNvPicPr>
            <a:picLocks noChangeAspect="1"/>
          </p:cNvPicPr>
          <p:nvPr/>
        </p:nvPicPr>
        <p:blipFill>
          <a:blip r:embed="rId5"/>
          <a:stretch>
            <a:fillRect/>
          </a:stretch>
        </p:blipFill>
        <p:spPr>
          <a:xfrm>
            <a:off x="5832630" y="5212080"/>
            <a:ext cx="7772400" cy="2262585"/>
          </a:xfrm>
          <a:prstGeom prst="rect">
            <a:avLst/>
          </a:prstGeom>
        </p:spPr>
      </p:pic>
      <p:sp>
        <p:nvSpPr>
          <p:cNvPr id="3" name="Slide Number Placeholder 2">
            <a:extLst>
              <a:ext uri="{FF2B5EF4-FFF2-40B4-BE49-F238E27FC236}">
                <a16:creationId xmlns:a16="http://schemas.microsoft.com/office/drawing/2014/main" id="{DEBE8184-F9C0-1575-6881-8482246AD9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20824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3" presetClass="exit" presetSubtype="10" fill="hold" nodeType="withEffect">
                                  <p:stCondLst>
                                    <p:cond delay="0"/>
                                  </p:stCondLst>
                                  <p:childTnLst>
                                    <p:animEffect transition="out" filter="blinds(horizontal)">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3" presetClass="exit" presetSubtype="10" fill="hold" nodeType="with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96112" y="0"/>
            <a:ext cx="13569696" cy="1005840"/>
          </a:xfrm>
        </p:spPr>
        <p:txBody>
          <a:bodyPr>
            <a:normAutofit fontScale="90000"/>
          </a:bodyPr>
          <a:lstStyle/>
          <a:p>
            <a:pPr algn="ctr"/>
            <a:r>
              <a:rPr lang="en-US" sz="4000" dirty="0">
                <a:solidFill>
                  <a:srgbClr val="FF0000"/>
                </a:solidFill>
                <a:latin typeface="Comic Sans MS" pitchFamily="66" charset="0"/>
              </a:rPr>
              <a:t>Friendship paradox: your friends have more friends than you!</a:t>
            </a:r>
          </a:p>
        </p:txBody>
      </p:sp>
      <p:pic>
        <p:nvPicPr>
          <p:cNvPr id="3" name="Picture 2">
            <a:extLst>
              <a:ext uri="{FF2B5EF4-FFF2-40B4-BE49-F238E27FC236}">
                <a16:creationId xmlns:a16="http://schemas.microsoft.com/office/drawing/2014/main" id="{113EEE09-D538-C8D4-A8BB-138D4EB9394A}"/>
              </a:ext>
            </a:extLst>
          </p:cNvPr>
          <p:cNvPicPr>
            <a:picLocks noChangeAspect="1"/>
          </p:cNvPicPr>
          <p:nvPr/>
        </p:nvPicPr>
        <p:blipFill>
          <a:blip r:embed="rId3"/>
          <a:stretch>
            <a:fillRect/>
          </a:stretch>
        </p:blipFill>
        <p:spPr>
          <a:xfrm>
            <a:off x="0" y="1203647"/>
            <a:ext cx="7772400" cy="3880671"/>
          </a:xfrm>
          <a:prstGeom prst="rect">
            <a:avLst/>
          </a:prstGeom>
        </p:spPr>
      </p:pic>
      <p:pic>
        <p:nvPicPr>
          <p:cNvPr id="4" name="Picture 3">
            <a:extLst>
              <a:ext uri="{FF2B5EF4-FFF2-40B4-BE49-F238E27FC236}">
                <a16:creationId xmlns:a16="http://schemas.microsoft.com/office/drawing/2014/main" id="{F2023279-BB3A-70B0-5BF4-FF58D2BB45B0}"/>
              </a:ext>
            </a:extLst>
          </p:cNvPr>
          <p:cNvPicPr>
            <a:picLocks noChangeAspect="1"/>
          </p:cNvPicPr>
          <p:nvPr/>
        </p:nvPicPr>
        <p:blipFill>
          <a:blip r:embed="rId4"/>
          <a:stretch>
            <a:fillRect/>
          </a:stretch>
        </p:blipFill>
        <p:spPr>
          <a:xfrm>
            <a:off x="9415526" y="3795520"/>
            <a:ext cx="3931412" cy="888269"/>
          </a:xfrm>
          <a:prstGeom prst="rect">
            <a:avLst/>
          </a:prstGeom>
        </p:spPr>
      </p:pic>
      <p:sp>
        <p:nvSpPr>
          <p:cNvPr id="5" name="Title 1">
            <a:extLst>
              <a:ext uri="{FF2B5EF4-FFF2-40B4-BE49-F238E27FC236}">
                <a16:creationId xmlns:a16="http://schemas.microsoft.com/office/drawing/2014/main" id="{06923B44-9459-62A7-D510-40A77F2B452D}"/>
              </a:ext>
            </a:extLst>
          </p:cNvPr>
          <p:cNvSpPr txBox="1">
            <a:spLocks/>
          </p:cNvSpPr>
          <p:nvPr/>
        </p:nvSpPr>
        <p:spPr>
          <a:xfrm>
            <a:off x="8001000" y="2809775"/>
            <a:ext cx="6742176" cy="100584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solidFill>
                  <a:srgbClr val="FF0000"/>
                </a:solidFill>
                <a:latin typeface="Comic Sans MS" pitchFamily="66" charset="0"/>
              </a:rPr>
              <a:t>Probability that random edge connects to node of degree k:</a:t>
            </a:r>
          </a:p>
        </p:txBody>
      </p:sp>
      <p:pic>
        <p:nvPicPr>
          <p:cNvPr id="7" name="Picture 6">
            <a:extLst>
              <a:ext uri="{FF2B5EF4-FFF2-40B4-BE49-F238E27FC236}">
                <a16:creationId xmlns:a16="http://schemas.microsoft.com/office/drawing/2014/main" id="{120D5A91-606C-601F-40CE-BCFE1EAC4340}"/>
              </a:ext>
            </a:extLst>
          </p:cNvPr>
          <p:cNvPicPr>
            <a:picLocks noChangeAspect="1"/>
          </p:cNvPicPr>
          <p:nvPr/>
        </p:nvPicPr>
        <p:blipFill>
          <a:blip r:embed="rId5"/>
          <a:stretch>
            <a:fillRect/>
          </a:stretch>
        </p:blipFill>
        <p:spPr>
          <a:xfrm>
            <a:off x="651923" y="6821932"/>
            <a:ext cx="12995974" cy="1209970"/>
          </a:xfrm>
          <a:prstGeom prst="rect">
            <a:avLst/>
          </a:prstGeom>
        </p:spPr>
      </p:pic>
      <p:sp>
        <p:nvSpPr>
          <p:cNvPr id="8" name="Title 1">
            <a:extLst>
              <a:ext uri="{FF2B5EF4-FFF2-40B4-BE49-F238E27FC236}">
                <a16:creationId xmlns:a16="http://schemas.microsoft.com/office/drawing/2014/main" id="{1FA90966-AB45-352F-01BF-DD861D45F600}"/>
              </a:ext>
            </a:extLst>
          </p:cNvPr>
          <p:cNvSpPr txBox="1">
            <a:spLocks/>
          </p:cNvSpPr>
          <p:nvPr/>
        </p:nvSpPr>
        <p:spPr>
          <a:xfrm>
            <a:off x="228600" y="5816092"/>
            <a:ext cx="6742176" cy="100584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solidFill>
                  <a:srgbClr val="FF0000"/>
                </a:solidFill>
                <a:latin typeface="Comic Sans MS" pitchFamily="66" charset="0"/>
              </a:rPr>
              <a:t>Average degree of neighboring node:</a:t>
            </a:r>
          </a:p>
        </p:txBody>
      </p:sp>
      <p:sp>
        <p:nvSpPr>
          <p:cNvPr id="2" name="Slide Number Placeholder 1">
            <a:extLst>
              <a:ext uri="{FF2B5EF4-FFF2-40B4-BE49-F238E27FC236}">
                <a16:creationId xmlns:a16="http://schemas.microsoft.com/office/drawing/2014/main" id="{6B0766DF-9B0C-0092-1A2B-BAEFD3C10E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64615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96112" y="0"/>
            <a:ext cx="13569696" cy="1005840"/>
          </a:xfrm>
        </p:spPr>
        <p:txBody>
          <a:bodyPr>
            <a:normAutofit/>
          </a:bodyPr>
          <a:lstStyle/>
          <a:p>
            <a:pPr algn="ctr"/>
            <a:r>
              <a:rPr lang="en-US" sz="4000" dirty="0">
                <a:solidFill>
                  <a:srgbClr val="FF0000"/>
                </a:solidFill>
                <a:latin typeface="Comic Sans MS" pitchFamily="66" charset="0"/>
              </a:rPr>
              <a:t>G(</a:t>
            </a:r>
            <a:r>
              <a:rPr lang="en-US" sz="4000" dirty="0" err="1">
                <a:solidFill>
                  <a:srgbClr val="FF0000"/>
                </a:solidFill>
                <a:latin typeface="Comic Sans MS" pitchFamily="66" charset="0"/>
              </a:rPr>
              <a:t>n,p</a:t>
            </a:r>
            <a:r>
              <a:rPr lang="en-US" sz="4000" dirty="0">
                <a:solidFill>
                  <a:srgbClr val="FF0000"/>
                </a:solidFill>
                <a:latin typeface="Comic Sans MS" pitchFamily="66" charset="0"/>
              </a:rPr>
              <a:t>) random graph model</a:t>
            </a:r>
          </a:p>
        </p:txBody>
      </p:sp>
      <p:sp>
        <p:nvSpPr>
          <p:cNvPr id="3" name="Title 1">
            <a:extLst>
              <a:ext uri="{FF2B5EF4-FFF2-40B4-BE49-F238E27FC236}">
                <a16:creationId xmlns:a16="http://schemas.microsoft.com/office/drawing/2014/main" id="{326B98C9-2B3A-D1FD-E737-7A25C9C40CD5}"/>
              </a:ext>
            </a:extLst>
          </p:cNvPr>
          <p:cNvSpPr txBox="1">
            <a:spLocks/>
          </p:cNvSpPr>
          <p:nvPr/>
        </p:nvSpPr>
        <p:spPr>
          <a:xfrm>
            <a:off x="155448" y="1401599"/>
            <a:ext cx="8385048" cy="100584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400" dirty="0">
                <a:solidFill>
                  <a:schemeClr val="bg2"/>
                </a:solidFill>
                <a:latin typeface="Comic Sans MS" pitchFamily="66" charset="0"/>
              </a:rPr>
              <a:t>n nodes, </a:t>
            </a:r>
          </a:p>
          <a:p>
            <a:pPr algn="l"/>
            <a:r>
              <a:rPr lang="en-US" sz="2400" dirty="0">
                <a:solidFill>
                  <a:schemeClr val="bg2"/>
                </a:solidFill>
                <a:latin typeface="Comic Sans MS" pitchFamily="66" charset="0"/>
              </a:rPr>
              <a:t>p: pr</a:t>
            </a:r>
            <a:r>
              <a:rPr lang="en-US" sz="2400" i="1" dirty="0">
                <a:solidFill>
                  <a:schemeClr val="bg2"/>
                </a:solidFill>
                <a:latin typeface="Comic Sans MS" pitchFamily="66" charset="0"/>
              </a:rPr>
              <a:t>obability two different nodes connected</a:t>
            </a:r>
            <a:endParaRPr lang="en-US" sz="2400" dirty="0">
              <a:solidFill>
                <a:schemeClr val="bg2"/>
              </a:solidFill>
              <a:latin typeface="Comic Sans MS" pitchFamily="66" charset="0"/>
            </a:endParaRPr>
          </a:p>
        </p:txBody>
      </p:sp>
      <p:pic>
        <p:nvPicPr>
          <p:cNvPr id="5" name="Picture 4">
            <a:extLst>
              <a:ext uri="{FF2B5EF4-FFF2-40B4-BE49-F238E27FC236}">
                <a16:creationId xmlns:a16="http://schemas.microsoft.com/office/drawing/2014/main" id="{851F6620-C26E-4E0B-FE10-1B570B3B1F02}"/>
              </a:ext>
            </a:extLst>
          </p:cNvPr>
          <p:cNvPicPr>
            <a:picLocks noChangeAspect="1"/>
          </p:cNvPicPr>
          <p:nvPr/>
        </p:nvPicPr>
        <p:blipFill>
          <a:blip r:embed="rId3"/>
          <a:stretch>
            <a:fillRect/>
          </a:stretch>
        </p:blipFill>
        <p:spPr>
          <a:xfrm>
            <a:off x="7620508" y="1127794"/>
            <a:ext cx="6845300" cy="2095500"/>
          </a:xfrm>
          <a:prstGeom prst="rect">
            <a:avLst/>
          </a:prstGeom>
        </p:spPr>
      </p:pic>
      <p:pic>
        <p:nvPicPr>
          <p:cNvPr id="8" name="Picture 7">
            <a:extLst>
              <a:ext uri="{FF2B5EF4-FFF2-40B4-BE49-F238E27FC236}">
                <a16:creationId xmlns:a16="http://schemas.microsoft.com/office/drawing/2014/main" id="{D5E7E4E9-B9B7-07A2-4A3E-45D2EE20196B}"/>
              </a:ext>
            </a:extLst>
          </p:cNvPr>
          <p:cNvPicPr>
            <a:picLocks noChangeAspect="1"/>
          </p:cNvPicPr>
          <p:nvPr/>
        </p:nvPicPr>
        <p:blipFill>
          <a:blip r:embed="rId4"/>
          <a:stretch>
            <a:fillRect/>
          </a:stretch>
        </p:blipFill>
        <p:spPr>
          <a:xfrm>
            <a:off x="9042400" y="4461510"/>
            <a:ext cx="4987290" cy="1005840"/>
          </a:xfrm>
          <a:prstGeom prst="rect">
            <a:avLst/>
          </a:prstGeom>
        </p:spPr>
      </p:pic>
      <p:pic>
        <p:nvPicPr>
          <p:cNvPr id="10" name="Picture 9">
            <a:extLst>
              <a:ext uri="{FF2B5EF4-FFF2-40B4-BE49-F238E27FC236}">
                <a16:creationId xmlns:a16="http://schemas.microsoft.com/office/drawing/2014/main" id="{DE1B6AB6-5BBA-5FAD-AE27-1F1C8368A00A}"/>
              </a:ext>
            </a:extLst>
          </p:cNvPr>
          <p:cNvPicPr>
            <a:picLocks noChangeAspect="1"/>
          </p:cNvPicPr>
          <p:nvPr/>
        </p:nvPicPr>
        <p:blipFill>
          <a:blip r:embed="rId5"/>
          <a:stretch>
            <a:fillRect/>
          </a:stretch>
        </p:blipFill>
        <p:spPr>
          <a:xfrm>
            <a:off x="461772" y="3101340"/>
            <a:ext cx="7772400" cy="4975928"/>
          </a:xfrm>
          <a:prstGeom prst="rect">
            <a:avLst/>
          </a:prstGeom>
        </p:spPr>
      </p:pic>
      <p:pic>
        <p:nvPicPr>
          <p:cNvPr id="11" name="Picture 10">
            <a:extLst>
              <a:ext uri="{FF2B5EF4-FFF2-40B4-BE49-F238E27FC236}">
                <a16:creationId xmlns:a16="http://schemas.microsoft.com/office/drawing/2014/main" id="{038C657C-DAEA-533F-9748-6317481F29EC}"/>
              </a:ext>
            </a:extLst>
          </p:cNvPr>
          <p:cNvPicPr>
            <a:picLocks noChangeAspect="1"/>
          </p:cNvPicPr>
          <p:nvPr/>
        </p:nvPicPr>
        <p:blipFill>
          <a:blip r:embed="rId6"/>
          <a:stretch>
            <a:fillRect/>
          </a:stretch>
        </p:blipFill>
        <p:spPr>
          <a:xfrm>
            <a:off x="9948544" y="5589304"/>
            <a:ext cx="2340991" cy="1966432"/>
          </a:xfrm>
          <a:prstGeom prst="rect">
            <a:avLst/>
          </a:prstGeom>
        </p:spPr>
      </p:pic>
      <p:sp>
        <p:nvSpPr>
          <p:cNvPr id="2" name="Slide Number Placeholder 1">
            <a:extLst>
              <a:ext uri="{FF2B5EF4-FFF2-40B4-BE49-F238E27FC236}">
                <a16:creationId xmlns:a16="http://schemas.microsoft.com/office/drawing/2014/main" id="{41980A1B-03EA-5EA1-32B8-BC20606709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106047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96112" y="0"/>
            <a:ext cx="13569696" cy="1005840"/>
          </a:xfrm>
        </p:spPr>
        <p:txBody>
          <a:bodyPr>
            <a:normAutofit/>
          </a:bodyPr>
          <a:lstStyle/>
          <a:p>
            <a:pPr algn="ctr"/>
            <a:r>
              <a:rPr lang="en-US" sz="4000" dirty="0">
                <a:solidFill>
                  <a:srgbClr val="FF0000"/>
                </a:solidFill>
                <a:latin typeface="Comic Sans MS" pitchFamily="66" charset="0"/>
              </a:rPr>
              <a:t>Emergence of giant connected component in G(</a:t>
            </a:r>
            <a:r>
              <a:rPr lang="en-US" sz="4000" dirty="0" err="1">
                <a:solidFill>
                  <a:srgbClr val="FF0000"/>
                </a:solidFill>
                <a:latin typeface="Comic Sans MS" pitchFamily="66" charset="0"/>
              </a:rPr>
              <a:t>n,p</a:t>
            </a:r>
            <a:r>
              <a:rPr lang="en-US" sz="4000" dirty="0">
                <a:solidFill>
                  <a:srgbClr val="FF0000"/>
                </a:solidFill>
                <a:latin typeface="Comic Sans MS" pitchFamily="66" charset="0"/>
              </a:rPr>
              <a:t>)</a:t>
            </a:r>
          </a:p>
        </p:txBody>
      </p:sp>
      <p:pic>
        <p:nvPicPr>
          <p:cNvPr id="2" name="Picture 1">
            <a:extLst>
              <a:ext uri="{FF2B5EF4-FFF2-40B4-BE49-F238E27FC236}">
                <a16:creationId xmlns:a16="http://schemas.microsoft.com/office/drawing/2014/main" id="{02364C3F-6682-8888-3096-2AB1849EAB4A}"/>
              </a:ext>
            </a:extLst>
          </p:cNvPr>
          <p:cNvPicPr>
            <a:picLocks noChangeAspect="1"/>
          </p:cNvPicPr>
          <p:nvPr/>
        </p:nvPicPr>
        <p:blipFill>
          <a:blip r:embed="rId3"/>
          <a:stretch>
            <a:fillRect/>
          </a:stretch>
        </p:blipFill>
        <p:spPr>
          <a:xfrm>
            <a:off x="3166469" y="2011680"/>
            <a:ext cx="8297462" cy="5650992"/>
          </a:xfrm>
          <a:prstGeom prst="rect">
            <a:avLst/>
          </a:prstGeom>
        </p:spPr>
      </p:pic>
      <p:sp>
        <p:nvSpPr>
          <p:cNvPr id="4" name="Title 1">
            <a:extLst>
              <a:ext uri="{FF2B5EF4-FFF2-40B4-BE49-F238E27FC236}">
                <a16:creationId xmlns:a16="http://schemas.microsoft.com/office/drawing/2014/main" id="{1AD84CA6-D21B-C76D-4126-37A072F08877}"/>
              </a:ext>
            </a:extLst>
          </p:cNvPr>
          <p:cNvSpPr txBox="1">
            <a:spLocks/>
          </p:cNvSpPr>
          <p:nvPr/>
        </p:nvSpPr>
        <p:spPr>
          <a:xfrm>
            <a:off x="2295144" y="1005840"/>
            <a:ext cx="9025128" cy="100584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400" dirty="0">
                <a:solidFill>
                  <a:schemeClr val="bg2"/>
                </a:solidFill>
                <a:latin typeface="Comic Sans MS" pitchFamily="66" charset="0"/>
              </a:rPr>
              <a:t>S: expected fraction of nodes in largest connected component</a:t>
            </a:r>
          </a:p>
        </p:txBody>
      </p:sp>
      <p:sp>
        <p:nvSpPr>
          <p:cNvPr id="3" name="Slide Number Placeholder 2">
            <a:extLst>
              <a:ext uri="{FF2B5EF4-FFF2-40B4-BE49-F238E27FC236}">
                <a16:creationId xmlns:a16="http://schemas.microsoft.com/office/drawing/2014/main" id="{D7E4EF10-E6D7-EC88-97C5-CFD8003667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48075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96112" y="0"/>
            <a:ext cx="13569696" cy="1005840"/>
          </a:xfrm>
        </p:spPr>
        <p:txBody>
          <a:bodyPr>
            <a:normAutofit/>
          </a:bodyPr>
          <a:lstStyle/>
          <a:p>
            <a:pPr algn="ctr"/>
            <a:r>
              <a:rPr lang="en-US" sz="4000" dirty="0">
                <a:solidFill>
                  <a:srgbClr val="FF0000"/>
                </a:solidFill>
                <a:latin typeface="Comic Sans MS" pitchFamily="66" charset="0"/>
              </a:rPr>
              <a:t>Average path length &amp; diameter in G(</a:t>
            </a:r>
            <a:r>
              <a:rPr lang="en-US" sz="4000" dirty="0" err="1">
                <a:solidFill>
                  <a:srgbClr val="FF0000"/>
                </a:solidFill>
                <a:latin typeface="Comic Sans MS" pitchFamily="66" charset="0"/>
              </a:rPr>
              <a:t>n,p</a:t>
            </a:r>
            <a:r>
              <a:rPr lang="en-US" sz="4000" dirty="0">
                <a:solidFill>
                  <a:srgbClr val="FF0000"/>
                </a:solidFill>
                <a:latin typeface="Comic Sans MS" pitchFamily="66" charset="0"/>
              </a:rPr>
              <a:t>) networks</a:t>
            </a:r>
          </a:p>
        </p:txBody>
      </p:sp>
      <p:sp>
        <p:nvSpPr>
          <p:cNvPr id="4" name="Title 1">
            <a:extLst>
              <a:ext uri="{FF2B5EF4-FFF2-40B4-BE49-F238E27FC236}">
                <a16:creationId xmlns:a16="http://schemas.microsoft.com/office/drawing/2014/main" id="{1AD84CA6-D21B-C76D-4126-37A072F08877}"/>
              </a:ext>
            </a:extLst>
          </p:cNvPr>
          <p:cNvSpPr txBox="1">
            <a:spLocks/>
          </p:cNvSpPr>
          <p:nvPr/>
        </p:nvSpPr>
        <p:spPr>
          <a:xfrm>
            <a:off x="164591" y="1005840"/>
            <a:ext cx="7150609" cy="100584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800" dirty="0">
                <a:solidFill>
                  <a:schemeClr val="bg2"/>
                </a:solidFill>
                <a:latin typeface="Comic Sans MS" pitchFamily="66" charset="0"/>
              </a:rPr>
              <a:t>Average shortest-path length (a.k.a. CPL)</a:t>
            </a:r>
          </a:p>
        </p:txBody>
      </p:sp>
      <p:pic>
        <p:nvPicPr>
          <p:cNvPr id="3" name="Picture 2">
            <a:extLst>
              <a:ext uri="{FF2B5EF4-FFF2-40B4-BE49-F238E27FC236}">
                <a16:creationId xmlns:a16="http://schemas.microsoft.com/office/drawing/2014/main" id="{C26F78B3-C5C4-DC58-399D-5031F213694E}"/>
              </a:ext>
            </a:extLst>
          </p:cNvPr>
          <p:cNvPicPr>
            <a:picLocks noChangeAspect="1"/>
          </p:cNvPicPr>
          <p:nvPr/>
        </p:nvPicPr>
        <p:blipFill>
          <a:blip r:embed="rId3"/>
          <a:stretch>
            <a:fillRect/>
          </a:stretch>
        </p:blipFill>
        <p:spPr>
          <a:xfrm>
            <a:off x="1115568" y="1847203"/>
            <a:ext cx="3546208" cy="969150"/>
          </a:xfrm>
          <a:prstGeom prst="rect">
            <a:avLst/>
          </a:prstGeom>
        </p:spPr>
      </p:pic>
      <p:pic>
        <p:nvPicPr>
          <p:cNvPr id="5" name="Picture 4">
            <a:extLst>
              <a:ext uri="{FF2B5EF4-FFF2-40B4-BE49-F238E27FC236}">
                <a16:creationId xmlns:a16="http://schemas.microsoft.com/office/drawing/2014/main" id="{18E5657D-3B09-F424-CD24-41DF520F6BAF}"/>
              </a:ext>
            </a:extLst>
          </p:cNvPr>
          <p:cNvPicPr>
            <a:picLocks noChangeAspect="1"/>
          </p:cNvPicPr>
          <p:nvPr/>
        </p:nvPicPr>
        <p:blipFill>
          <a:blip r:embed="rId4"/>
          <a:stretch>
            <a:fillRect/>
          </a:stretch>
        </p:blipFill>
        <p:spPr>
          <a:xfrm>
            <a:off x="1551799" y="3154797"/>
            <a:ext cx="3680461" cy="1005840"/>
          </a:xfrm>
          <a:prstGeom prst="rect">
            <a:avLst/>
          </a:prstGeom>
        </p:spPr>
      </p:pic>
      <p:sp>
        <p:nvSpPr>
          <p:cNvPr id="7" name="Title 1">
            <a:extLst>
              <a:ext uri="{FF2B5EF4-FFF2-40B4-BE49-F238E27FC236}">
                <a16:creationId xmlns:a16="http://schemas.microsoft.com/office/drawing/2014/main" id="{583E7C37-196D-238F-6B55-D61C1F397073}"/>
              </a:ext>
            </a:extLst>
          </p:cNvPr>
          <p:cNvSpPr txBox="1">
            <a:spLocks/>
          </p:cNvSpPr>
          <p:nvPr/>
        </p:nvSpPr>
        <p:spPr>
          <a:xfrm>
            <a:off x="196595" y="3017520"/>
            <a:ext cx="6711696" cy="1207008"/>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800" dirty="0">
                <a:solidFill>
                  <a:schemeClr val="bg2"/>
                </a:solidFill>
                <a:latin typeface="Comic Sans MS" pitchFamily="66" charset="0"/>
              </a:rPr>
              <a:t>Diameter</a:t>
            </a:r>
          </a:p>
        </p:txBody>
      </p:sp>
      <p:grpSp>
        <p:nvGrpSpPr>
          <p:cNvPr id="11" name="Group 10">
            <a:extLst>
              <a:ext uri="{FF2B5EF4-FFF2-40B4-BE49-F238E27FC236}">
                <a16:creationId xmlns:a16="http://schemas.microsoft.com/office/drawing/2014/main" id="{64ECF609-E572-6E35-B613-99E76AA5CF23}"/>
              </a:ext>
            </a:extLst>
          </p:cNvPr>
          <p:cNvGrpSpPr/>
          <p:nvPr/>
        </p:nvGrpSpPr>
        <p:grpSpPr>
          <a:xfrm>
            <a:off x="8045929" y="3076333"/>
            <a:ext cx="6986807" cy="1084304"/>
            <a:chOff x="3364201" y="4261104"/>
            <a:chExt cx="6986807" cy="1084304"/>
          </a:xfrm>
        </p:grpSpPr>
        <p:pic>
          <p:nvPicPr>
            <p:cNvPr id="8" name="Picture 7">
              <a:extLst>
                <a:ext uri="{FF2B5EF4-FFF2-40B4-BE49-F238E27FC236}">
                  <a16:creationId xmlns:a16="http://schemas.microsoft.com/office/drawing/2014/main" id="{BD833354-6883-F80E-9C62-7F47040D8C31}"/>
                </a:ext>
              </a:extLst>
            </p:cNvPr>
            <p:cNvPicPr>
              <a:picLocks noChangeAspect="1"/>
            </p:cNvPicPr>
            <p:nvPr/>
          </p:nvPicPr>
          <p:blipFill>
            <a:blip r:embed="rId5"/>
            <a:stretch>
              <a:fillRect/>
            </a:stretch>
          </p:blipFill>
          <p:spPr>
            <a:xfrm>
              <a:off x="6400800" y="4339568"/>
              <a:ext cx="2560320" cy="1005840"/>
            </a:xfrm>
            <a:prstGeom prst="rect">
              <a:avLst/>
            </a:prstGeom>
          </p:spPr>
        </p:pic>
        <p:sp>
          <p:nvSpPr>
            <p:cNvPr id="9" name="Title 1">
              <a:extLst>
                <a:ext uri="{FF2B5EF4-FFF2-40B4-BE49-F238E27FC236}">
                  <a16:creationId xmlns:a16="http://schemas.microsoft.com/office/drawing/2014/main" id="{284E6ADA-959F-EE2C-0888-E098F5FFD581}"/>
                </a:ext>
              </a:extLst>
            </p:cNvPr>
            <p:cNvSpPr txBox="1">
              <a:spLocks/>
            </p:cNvSpPr>
            <p:nvPr/>
          </p:nvSpPr>
          <p:spPr>
            <a:xfrm>
              <a:off x="3364201" y="4261104"/>
              <a:ext cx="6986807" cy="1006072"/>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800" dirty="0">
                  <a:solidFill>
                    <a:schemeClr val="bg2"/>
                  </a:solidFill>
                  <a:latin typeface="Comic Sans MS" pitchFamily="66" charset="0"/>
                </a:rPr>
                <a:t>In G(</a:t>
              </a:r>
              <a:r>
                <a:rPr lang="en-US" sz="2800" dirty="0" err="1">
                  <a:solidFill>
                    <a:schemeClr val="bg2"/>
                  </a:solidFill>
                  <a:latin typeface="Comic Sans MS" pitchFamily="66" charset="0"/>
                </a:rPr>
                <a:t>n,p</a:t>
              </a:r>
              <a:r>
                <a:rPr lang="en-US" sz="2800" dirty="0">
                  <a:solidFill>
                    <a:schemeClr val="bg2"/>
                  </a:solidFill>
                  <a:latin typeface="Comic Sans MS" pitchFamily="66" charset="0"/>
                </a:rPr>
                <a:t>) networks:</a:t>
              </a:r>
            </a:p>
          </p:txBody>
        </p:sp>
      </p:grpSp>
      <p:sp>
        <p:nvSpPr>
          <p:cNvPr id="10" name="Title 1">
            <a:extLst>
              <a:ext uri="{FF2B5EF4-FFF2-40B4-BE49-F238E27FC236}">
                <a16:creationId xmlns:a16="http://schemas.microsoft.com/office/drawing/2014/main" id="{6C1DD21D-6FB6-0B4D-D894-452B66FC884D}"/>
              </a:ext>
            </a:extLst>
          </p:cNvPr>
          <p:cNvSpPr txBox="1">
            <a:spLocks/>
          </p:cNvSpPr>
          <p:nvPr/>
        </p:nvSpPr>
        <p:spPr>
          <a:xfrm>
            <a:off x="340980" y="5879361"/>
            <a:ext cx="13948439" cy="1006072"/>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800" dirty="0">
                <a:solidFill>
                  <a:srgbClr val="FF0000"/>
                </a:solidFill>
                <a:latin typeface="Comic Sans MS" pitchFamily="66" charset="0"/>
              </a:rPr>
              <a:t>Example:  </a:t>
            </a:r>
            <a:r>
              <a:rPr lang="en-US" sz="2800" dirty="0">
                <a:solidFill>
                  <a:schemeClr val="tx1">
                    <a:lumMod val="75000"/>
                    <a:lumOff val="25000"/>
                  </a:schemeClr>
                </a:solidFill>
                <a:latin typeface="Comic Sans MS" pitchFamily="66" charset="0"/>
              </a:rPr>
              <a:t>with 7B people on the planet, and assuming that on the average we have 64 acquaintances, the diameter of the global social network would be about 5.4 hops</a:t>
            </a:r>
          </a:p>
        </p:txBody>
      </p:sp>
      <p:sp>
        <p:nvSpPr>
          <p:cNvPr id="2" name="Slide Number Placeholder 1">
            <a:extLst>
              <a:ext uri="{FF2B5EF4-FFF2-40B4-BE49-F238E27FC236}">
                <a16:creationId xmlns:a16="http://schemas.microsoft.com/office/drawing/2014/main" id="{51473320-12EF-9177-8569-66C3F7F12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92529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96112" y="0"/>
            <a:ext cx="13569696" cy="1005840"/>
          </a:xfrm>
        </p:spPr>
        <p:txBody>
          <a:bodyPr>
            <a:normAutofit/>
          </a:bodyPr>
          <a:lstStyle/>
          <a:p>
            <a:pPr algn="ctr"/>
            <a:r>
              <a:rPr lang="en-US" sz="4000" dirty="0">
                <a:solidFill>
                  <a:srgbClr val="FF0000"/>
                </a:solidFill>
                <a:latin typeface="Comic Sans MS" pitchFamily="66" charset="0"/>
              </a:rPr>
              <a:t>Degree correlations</a:t>
            </a:r>
          </a:p>
        </p:txBody>
      </p:sp>
      <p:pic>
        <p:nvPicPr>
          <p:cNvPr id="7" name="Picture 6">
            <a:extLst>
              <a:ext uri="{FF2B5EF4-FFF2-40B4-BE49-F238E27FC236}">
                <a16:creationId xmlns:a16="http://schemas.microsoft.com/office/drawing/2014/main" id="{E1891429-FA01-CCD9-EB2D-4E284D0BB917}"/>
              </a:ext>
            </a:extLst>
          </p:cNvPr>
          <p:cNvPicPr>
            <a:picLocks noChangeAspect="1"/>
          </p:cNvPicPr>
          <p:nvPr/>
        </p:nvPicPr>
        <p:blipFill>
          <a:blip r:embed="rId3"/>
          <a:stretch>
            <a:fillRect/>
          </a:stretch>
        </p:blipFill>
        <p:spPr>
          <a:xfrm>
            <a:off x="3241548" y="1495370"/>
            <a:ext cx="8503920" cy="4455002"/>
          </a:xfrm>
          <a:prstGeom prst="rect">
            <a:avLst/>
          </a:prstGeom>
        </p:spPr>
      </p:pic>
      <p:sp>
        <p:nvSpPr>
          <p:cNvPr id="8" name="Title 1">
            <a:extLst>
              <a:ext uri="{FF2B5EF4-FFF2-40B4-BE49-F238E27FC236}">
                <a16:creationId xmlns:a16="http://schemas.microsoft.com/office/drawing/2014/main" id="{0D9DD065-C7F4-361A-0DAF-202160C71FD3}"/>
              </a:ext>
            </a:extLst>
          </p:cNvPr>
          <p:cNvSpPr txBox="1">
            <a:spLocks/>
          </p:cNvSpPr>
          <p:nvPr/>
        </p:nvSpPr>
        <p:spPr>
          <a:xfrm>
            <a:off x="0" y="670655"/>
            <a:ext cx="9025128" cy="100584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400" dirty="0">
                <a:solidFill>
                  <a:srgbClr val="FF0000"/>
                </a:solidFill>
                <a:latin typeface="Comic Sans MS" pitchFamily="66" charset="0"/>
              </a:rPr>
              <a:t>Neutral networks</a:t>
            </a:r>
            <a:r>
              <a:rPr lang="en-US" sz="2400" dirty="0">
                <a:solidFill>
                  <a:schemeClr val="bg2"/>
                </a:solidFill>
                <a:latin typeface="Comic Sans MS" pitchFamily="66" charset="0"/>
              </a:rPr>
              <a:t>: two adjacent nodes have independent degrees</a:t>
            </a:r>
          </a:p>
        </p:txBody>
      </p:sp>
      <p:pic>
        <p:nvPicPr>
          <p:cNvPr id="9" name="Picture 8">
            <a:extLst>
              <a:ext uri="{FF2B5EF4-FFF2-40B4-BE49-F238E27FC236}">
                <a16:creationId xmlns:a16="http://schemas.microsoft.com/office/drawing/2014/main" id="{FA34593F-7870-6456-77E0-7ADC69CF85B6}"/>
              </a:ext>
            </a:extLst>
          </p:cNvPr>
          <p:cNvPicPr>
            <a:picLocks noChangeAspect="1"/>
          </p:cNvPicPr>
          <p:nvPr/>
        </p:nvPicPr>
        <p:blipFill>
          <a:blip r:embed="rId4"/>
          <a:stretch>
            <a:fillRect/>
          </a:stretch>
        </p:blipFill>
        <p:spPr>
          <a:xfrm>
            <a:off x="1" y="6058578"/>
            <a:ext cx="14630400" cy="2117907"/>
          </a:xfrm>
          <a:prstGeom prst="rect">
            <a:avLst/>
          </a:prstGeom>
        </p:spPr>
      </p:pic>
      <p:pic>
        <p:nvPicPr>
          <p:cNvPr id="3" name="Picture 2">
            <a:extLst>
              <a:ext uri="{FF2B5EF4-FFF2-40B4-BE49-F238E27FC236}">
                <a16:creationId xmlns:a16="http://schemas.microsoft.com/office/drawing/2014/main" id="{A033419F-6C05-749E-C98B-32FA3A6B1E12}"/>
              </a:ext>
            </a:extLst>
          </p:cNvPr>
          <p:cNvPicPr>
            <a:picLocks noChangeAspect="1"/>
          </p:cNvPicPr>
          <p:nvPr/>
        </p:nvPicPr>
        <p:blipFill>
          <a:blip r:embed="rId5"/>
          <a:stretch>
            <a:fillRect/>
          </a:stretch>
        </p:blipFill>
        <p:spPr>
          <a:xfrm>
            <a:off x="0" y="6870202"/>
            <a:ext cx="14630400" cy="1414489"/>
          </a:xfrm>
          <a:prstGeom prst="rect">
            <a:avLst/>
          </a:prstGeom>
        </p:spPr>
      </p:pic>
      <p:pic>
        <p:nvPicPr>
          <p:cNvPr id="4" name="Picture 3">
            <a:extLst>
              <a:ext uri="{FF2B5EF4-FFF2-40B4-BE49-F238E27FC236}">
                <a16:creationId xmlns:a16="http://schemas.microsoft.com/office/drawing/2014/main" id="{E2D014DA-82E4-8909-5361-A51F8A451296}"/>
              </a:ext>
            </a:extLst>
          </p:cNvPr>
          <p:cNvPicPr>
            <a:picLocks noChangeAspect="1"/>
          </p:cNvPicPr>
          <p:nvPr/>
        </p:nvPicPr>
        <p:blipFill>
          <a:blip r:embed="rId6"/>
          <a:stretch>
            <a:fillRect/>
          </a:stretch>
        </p:blipFill>
        <p:spPr>
          <a:xfrm>
            <a:off x="5748522" y="7439846"/>
            <a:ext cx="4246084" cy="885686"/>
          </a:xfrm>
          <a:prstGeom prst="rect">
            <a:avLst/>
          </a:prstGeom>
        </p:spPr>
      </p:pic>
      <p:sp>
        <p:nvSpPr>
          <p:cNvPr id="2" name="Title 1">
            <a:extLst>
              <a:ext uri="{FF2B5EF4-FFF2-40B4-BE49-F238E27FC236}">
                <a16:creationId xmlns:a16="http://schemas.microsoft.com/office/drawing/2014/main" id="{0CAD9CB8-2E38-38DE-94AE-C365D8CBFECE}"/>
              </a:ext>
            </a:extLst>
          </p:cNvPr>
          <p:cNvSpPr txBox="1">
            <a:spLocks/>
          </p:cNvSpPr>
          <p:nvPr/>
        </p:nvSpPr>
        <p:spPr>
          <a:xfrm>
            <a:off x="-122062" y="6652104"/>
            <a:ext cx="14587870" cy="100584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solidFill>
                  <a:schemeClr val="tx1">
                    <a:lumMod val="75000"/>
                    <a:lumOff val="25000"/>
                  </a:schemeClr>
                </a:solidFill>
                <a:latin typeface="Comic Sans MS" pitchFamily="66" charset="0"/>
              </a:rPr>
              <a:t>Expected value of this distribution: average nearest-neighbor degree of degree-k nodes:</a:t>
            </a:r>
            <a:endParaRPr lang="en-US" sz="2800" baseline="30000" dirty="0">
              <a:solidFill>
                <a:schemeClr val="tx1">
                  <a:lumMod val="75000"/>
                  <a:lumOff val="25000"/>
                </a:schemeClr>
              </a:solidFill>
              <a:latin typeface="Comic Sans MS" pitchFamily="66" charset="0"/>
            </a:endParaRPr>
          </a:p>
        </p:txBody>
      </p:sp>
      <p:sp>
        <p:nvSpPr>
          <p:cNvPr id="5" name="Slide Number Placeholder 4">
            <a:extLst>
              <a:ext uri="{FF2B5EF4-FFF2-40B4-BE49-F238E27FC236}">
                <a16:creationId xmlns:a16="http://schemas.microsoft.com/office/drawing/2014/main" id="{10352E23-F390-73EF-E6E7-196F6533EB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11393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96112" y="0"/>
            <a:ext cx="13569696" cy="1005840"/>
          </a:xfrm>
        </p:spPr>
        <p:txBody>
          <a:bodyPr>
            <a:normAutofit/>
          </a:bodyPr>
          <a:lstStyle/>
          <a:p>
            <a:pPr algn="ctr"/>
            <a:r>
              <a:rPr lang="en-US" sz="4000" dirty="0">
                <a:solidFill>
                  <a:srgbClr val="FF0000"/>
                </a:solidFill>
                <a:latin typeface="Comic Sans MS" pitchFamily="66" charset="0"/>
              </a:rPr>
              <a:t>Degree correlations - examples</a:t>
            </a:r>
          </a:p>
        </p:txBody>
      </p:sp>
      <p:pic>
        <p:nvPicPr>
          <p:cNvPr id="5" name="Picture 4">
            <a:extLst>
              <a:ext uri="{FF2B5EF4-FFF2-40B4-BE49-F238E27FC236}">
                <a16:creationId xmlns:a16="http://schemas.microsoft.com/office/drawing/2014/main" id="{A0583D73-D266-2DF8-811A-A633A9EF8047}"/>
              </a:ext>
            </a:extLst>
          </p:cNvPr>
          <p:cNvPicPr>
            <a:picLocks noChangeAspect="1"/>
          </p:cNvPicPr>
          <p:nvPr/>
        </p:nvPicPr>
        <p:blipFill>
          <a:blip r:embed="rId3"/>
          <a:stretch>
            <a:fillRect/>
          </a:stretch>
        </p:blipFill>
        <p:spPr>
          <a:xfrm>
            <a:off x="713404" y="1659063"/>
            <a:ext cx="13426750" cy="5564697"/>
          </a:xfrm>
          <a:prstGeom prst="rect">
            <a:avLst/>
          </a:prstGeom>
        </p:spPr>
      </p:pic>
      <p:sp>
        <p:nvSpPr>
          <p:cNvPr id="2" name="Slide Number Placeholder 1">
            <a:extLst>
              <a:ext uri="{FF2B5EF4-FFF2-40B4-BE49-F238E27FC236}">
                <a16:creationId xmlns:a16="http://schemas.microsoft.com/office/drawing/2014/main" id="{D06ABBFE-074A-263D-AA5C-607C186366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196683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3784705" y="1071296"/>
            <a:ext cx="7100677" cy="5846762"/>
          </a:xfrm>
          <a:prstGeom prst="hexagon">
            <a:avLst>
              <a:gd name="adj" fmla="val 25000"/>
              <a:gd name="vf" fmla="val 115470"/>
            </a:avLst>
          </a:prstGeom>
          <a:solidFill>
            <a:srgbClr val="EFB210"/>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0" u="none" strike="noStrike" cap="none" dirty="0">
                <a:solidFill>
                  <a:srgbClr val="1F3A4F"/>
                </a:solidFill>
                <a:latin typeface="Helvetica Neue"/>
                <a:ea typeface="Helvetica Neue"/>
                <a:cs typeface="Helvetica Neue"/>
                <a:sym typeface="Helvetica Neue"/>
              </a:rPr>
              <a:t>Network models</a:t>
            </a:r>
            <a:endParaRPr dirty="0"/>
          </a:p>
        </p:txBody>
      </p:sp>
    </p:spTree>
    <p:extLst>
      <p:ext uri="{BB962C8B-B14F-4D97-AF65-F5344CB8AC3E}">
        <p14:creationId xmlns:p14="http://schemas.microsoft.com/office/powerpoint/2010/main" val="135138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Why network modeling?</a:t>
            </a:r>
          </a:p>
        </p:txBody>
      </p:sp>
      <p:pic>
        <p:nvPicPr>
          <p:cNvPr id="2" name="Picture 1">
            <a:extLst>
              <a:ext uri="{FF2B5EF4-FFF2-40B4-BE49-F238E27FC236}">
                <a16:creationId xmlns:a16="http://schemas.microsoft.com/office/drawing/2014/main" id="{50191813-89F3-871E-C738-33650CBA77C4}"/>
              </a:ext>
            </a:extLst>
          </p:cNvPr>
          <p:cNvPicPr>
            <a:picLocks noChangeAspect="1"/>
          </p:cNvPicPr>
          <p:nvPr/>
        </p:nvPicPr>
        <p:blipFill>
          <a:blip r:embed="rId3"/>
          <a:stretch>
            <a:fillRect/>
          </a:stretch>
        </p:blipFill>
        <p:spPr>
          <a:xfrm>
            <a:off x="805529" y="1005840"/>
            <a:ext cx="12942758" cy="6181344"/>
          </a:xfrm>
          <a:prstGeom prst="rect">
            <a:avLst/>
          </a:prstGeom>
        </p:spPr>
      </p:pic>
      <p:sp>
        <p:nvSpPr>
          <p:cNvPr id="3" name="Slide Number Placeholder 2">
            <a:extLst>
              <a:ext uri="{FF2B5EF4-FFF2-40B4-BE49-F238E27FC236}">
                <a16:creationId xmlns:a16="http://schemas.microsoft.com/office/drawing/2014/main" id="{B41B58EB-8BA8-3A64-06C1-338D05E94D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1858862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128736" y="0"/>
            <a:ext cx="10424160" cy="1005840"/>
          </a:xfrm>
        </p:spPr>
        <p:txBody>
          <a:bodyPr>
            <a:normAutofit/>
          </a:bodyPr>
          <a:lstStyle/>
          <a:p>
            <a:pPr algn="ctr"/>
            <a:r>
              <a:rPr lang="en-US" sz="4000" dirty="0">
                <a:solidFill>
                  <a:srgbClr val="FF0000"/>
                </a:solidFill>
                <a:latin typeface="Comic Sans MS" pitchFamily="66" charset="0"/>
              </a:rPr>
              <a:t>Some introductory textbooks</a:t>
            </a:r>
          </a:p>
        </p:txBody>
      </p:sp>
      <p:pic>
        <p:nvPicPr>
          <p:cNvPr id="1026" name="Picture 2" descr="Network Science: Barabási, Albert-László, Pósfai, Márton: 9781107076266:  Amazon.com: Books">
            <a:extLst>
              <a:ext uri="{FF2B5EF4-FFF2-40B4-BE49-F238E27FC236}">
                <a16:creationId xmlns:a16="http://schemas.microsoft.com/office/drawing/2014/main" id="{E780DEA5-08D1-ACA6-BBD8-B8112BC9E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8846"/>
            <a:ext cx="4521600" cy="59809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05621A8-F907-8DA1-9AAE-8F7BF67687E8}"/>
              </a:ext>
            </a:extLst>
          </p:cNvPr>
          <p:cNvPicPr>
            <a:picLocks noChangeAspect="1"/>
          </p:cNvPicPr>
          <p:nvPr/>
        </p:nvPicPr>
        <p:blipFill>
          <a:blip r:embed="rId4"/>
          <a:stretch>
            <a:fillRect/>
          </a:stretch>
        </p:blipFill>
        <p:spPr>
          <a:xfrm>
            <a:off x="4521600" y="1308846"/>
            <a:ext cx="5133420" cy="6046994"/>
          </a:xfrm>
          <a:prstGeom prst="rect">
            <a:avLst/>
          </a:prstGeom>
        </p:spPr>
      </p:pic>
      <p:pic>
        <p:nvPicPr>
          <p:cNvPr id="1028" name="Picture 4" descr="Networks: Newman, Mark: 9780198805090: Amazon.com: Books">
            <a:extLst>
              <a:ext uri="{FF2B5EF4-FFF2-40B4-BE49-F238E27FC236}">
                <a16:creationId xmlns:a16="http://schemas.microsoft.com/office/drawing/2014/main" id="{4226B150-991F-B8C3-18E0-2CD2BB9AA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3600" y="1308846"/>
            <a:ext cx="4644091" cy="604699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7707DC3-4C16-B809-3B2A-0FCF76B20B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1517717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Preferential attachment – scale-free network</a:t>
            </a:r>
          </a:p>
        </p:txBody>
      </p:sp>
      <p:pic>
        <p:nvPicPr>
          <p:cNvPr id="4" name="Picture 3">
            <a:extLst>
              <a:ext uri="{FF2B5EF4-FFF2-40B4-BE49-F238E27FC236}">
                <a16:creationId xmlns:a16="http://schemas.microsoft.com/office/drawing/2014/main" id="{0DDE2EE8-BE25-D0CE-9B7E-2FEE100AB696}"/>
              </a:ext>
            </a:extLst>
          </p:cNvPr>
          <p:cNvPicPr>
            <a:picLocks noChangeAspect="1"/>
          </p:cNvPicPr>
          <p:nvPr/>
        </p:nvPicPr>
        <p:blipFill>
          <a:blip r:embed="rId3"/>
          <a:stretch>
            <a:fillRect/>
          </a:stretch>
        </p:blipFill>
        <p:spPr>
          <a:xfrm>
            <a:off x="2225255" y="1078991"/>
            <a:ext cx="10179890" cy="4200005"/>
          </a:xfrm>
          <a:prstGeom prst="rect">
            <a:avLst/>
          </a:prstGeom>
        </p:spPr>
      </p:pic>
      <p:pic>
        <p:nvPicPr>
          <p:cNvPr id="5" name="Picture 4">
            <a:extLst>
              <a:ext uri="{FF2B5EF4-FFF2-40B4-BE49-F238E27FC236}">
                <a16:creationId xmlns:a16="http://schemas.microsoft.com/office/drawing/2014/main" id="{5DD85B64-383E-91CA-226C-80951D8DDCF8}"/>
              </a:ext>
            </a:extLst>
          </p:cNvPr>
          <p:cNvPicPr>
            <a:picLocks noChangeAspect="1"/>
          </p:cNvPicPr>
          <p:nvPr/>
        </p:nvPicPr>
        <p:blipFill>
          <a:blip r:embed="rId4"/>
          <a:stretch>
            <a:fillRect/>
          </a:stretch>
        </p:blipFill>
        <p:spPr>
          <a:xfrm>
            <a:off x="5035294" y="6867942"/>
            <a:ext cx="4998724" cy="1243585"/>
          </a:xfrm>
          <a:prstGeom prst="rect">
            <a:avLst/>
          </a:prstGeom>
        </p:spPr>
      </p:pic>
      <p:pic>
        <p:nvPicPr>
          <p:cNvPr id="7" name="Picture 6">
            <a:extLst>
              <a:ext uri="{FF2B5EF4-FFF2-40B4-BE49-F238E27FC236}">
                <a16:creationId xmlns:a16="http://schemas.microsoft.com/office/drawing/2014/main" id="{9B2AE8AF-328D-156C-C2E7-472317E74930}"/>
              </a:ext>
            </a:extLst>
          </p:cNvPr>
          <p:cNvPicPr>
            <a:picLocks noChangeAspect="1"/>
          </p:cNvPicPr>
          <p:nvPr/>
        </p:nvPicPr>
        <p:blipFill>
          <a:blip r:embed="rId5"/>
          <a:stretch>
            <a:fillRect/>
          </a:stretch>
        </p:blipFill>
        <p:spPr>
          <a:xfrm>
            <a:off x="0" y="5925312"/>
            <a:ext cx="14410339" cy="753771"/>
          </a:xfrm>
          <a:prstGeom prst="rect">
            <a:avLst/>
          </a:prstGeom>
        </p:spPr>
      </p:pic>
      <p:sp>
        <p:nvSpPr>
          <p:cNvPr id="2" name="Slide Number Placeholder 1">
            <a:extLst>
              <a:ext uri="{FF2B5EF4-FFF2-40B4-BE49-F238E27FC236}">
                <a16:creationId xmlns:a16="http://schemas.microsoft.com/office/drawing/2014/main" id="{75F7B809-6A71-D46A-93D1-C7C260F0D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56376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Preferential attachment – scale-free network</a:t>
            </a:r>
          </a:p>
        </p:txBody>
      </p:sp>
      <p:pic>
        <p:nvPicPr>
          <p:cNvPr id="2" name="Picture 1">
            <a:extLst>
              <a:ext uri="{FF2B5EF4-FFF2-40B4-BE49-F238E27FC236}">
                <a16:creationId xmlns:a16="http://schemas.microsoft.com/office/drawing/2014/main" id="{A9DD51D9-B1B6-9C4F-5A95-9BB3E695C8AC}"/>
              </a:ext>
            </a:extLst>
          </p:cNvPr>
          <p:cNvPicPr>
            <a:picLocks noChangeAspect="1"/>
          </p:cNvPicPr>
          <p:nvPr/>
        </p:nvPicPr>
        <p:blipFill>
          <a:blip r:embed="rId3"/>
          <a:stretch>
            <a:fillRect/>
          </a:stretch>
        </p:blipFill>
        <p:spPr>
          <a:xfrm>
            <a:off x="8595360" y="2109148"/>
            <a:ext cx="5382514" cy="4011303"/>
          </a:xfrm>
          <a:prstGeom prst="rect">
            <a:avLst/>
          </a:prstGeom>
        </p:spPr>
      </p:pic>
      <p:pic>
        <p:nvPicPr>
          <p:cNvPr id="3" name="Picture 2">
            <a:extLst>
              <a:ext uri="{FF2B5EF4-FFF2-40B4-BE49-F238E27FC236}">
                <a16:creationId xmlns:a16="http://schemas.microsoft.com/office/drawing/2014/main" id="{B840FCFE-FE20-5095-6FD1-4E7434B0C687}"/>
              </a:ext>
            </a:extLst>
          </p:cNvPr>
          <p:cNvPicPr>
            <a:picLocks noChangeAspect="1"/>
          </p:cNvPicPr>
          <p:nvPr/>
        </p:nvPicPr>
        <p:blipFill>
          <a:blip r:embed="rId4"/>
          <a:stretch>
            <a:fillRect/>
          </a:stretch>
        </p:blipFill>
        <p:spPr>
          <a:xfrm>
            <a:off x="1600707" y="3255264"/>
            <a:ext cx="6375587" cy="1297686"/>
          </a:xfrm>
          <a:prstGeom prst="rect">
            <a:avLst/>
          </a:prstGeom>
        </p:spPr>
      </p:pic>
      <p:sp>
        <p:nvSpPr>
          <p:cNvPr id="4" name="Slide Number Placeholder 3">
            <a:extLst>
              <a:ext uri="{FF2B5EF4-FFF2-40B4-BE49-F238E27FC236}">
                <a16:creationId xmlns:a16="http://schemas.microsoft.com/office/drawing/2014/main" id="{C355A9B0-EEB1-D833-D3FA-EAC342A2AF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3667184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Stochastic Block Model (SBM)</a:t>
            </a:r>
          </a:p>
        </p:txBody>
      </p:sp>
      <p:pic>
        <p:nvPicPr>
          <p:cNvPr id="2" name="Picture 1">
            <a:extLst>
              <a:ext uri="{FF2B5EF4-FFF2-40B4-BE49-F238E27FC236}">
                <a16:creationId xmlns:a16="http://schemas.microsoft.com/office/drawing/2014/main" id="{4695EB2D-C6A0-E867-E4ED-048F3F4B94FA}"/>
              </a:ext>
            </a:extLst>
          </p:cNvPr>
          <p:cNvPicPr>
            <a:picLocks noChangeAspect="1"/>
          </p:cNvPicPr>
          <p:nvPr/>
        </p:nvPicPr>
        <p:blipFill>
          <a:blip r:embed="rId3"/>
          <a:stretch>
            <a:fillRect/>
          </a:stretch>
        </p:blipFill>
        <p:spPr>
          <a:xfrm>
            <a:off x="7556500" y="1507998"/>
            <a:ext cx="4089400" cy="4152900"/>
          </a:xfrm>
          <a:prstGeom prst="rect">
            <a:avLst/>
          </a:prstGeom>
        </p:spPr>
      </p:pic>
      <p:pic>
        <p:nvPicPr>
          <p:cNvPr id="3" name="Picture 2">
            <a:extLst>
              <a:ext uri="{FF2B5EF4-FFF2-40B4-BE49-F238E27FC236}">
                <a16:creationId xmlns:a16="http://schemas.microsoft.com/office/drawing/2014/main" id="{619F5BD3-61FB-00E6-9B24-51B3926ABBED}"/>
              </a:ext>
            </a:extLst>
          </p:cNvPr>
          <p:cNvPicPr>
            <a:picLocks noChangeAspect="1"/>
          </p:cNvPicPr>
          <p:nvPr/>
        </p:nvPicPr>
        <p:blipFill>
          <a:blip r:embed="rId4"/>
          <a:stretch>
            <a:fillRect/>
          </a:stretch>
        </p:blipFill>
        <p:spPr>
          <a:xfrm>
            <a:off x="1430020" y="1101574"/>
            <a:ext cx="5171948" cy="6720610"/>
          </a:xfrm>
          <a:prstGeom prst="rect">
            <a:avLst/>
          </a:prstGeom>
        </p:spPr>
      </p:pic>
      <p:sp>
        <p:nvSpPr>
          <p:cNvPr id="4" name="Slide Number Placeholder 3">
            <a:extLst>
              <a:ext uri="{FF2B5EF4-FFF2-40B4-BE49-F238E27FC236}">
                <a16:creationId xmlns:a16="http://schemas.microsoft.com/office/drawing/2014/main" id="{D1F5D0EB-E59D-5AC6-792C-FE6F20DC79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2213721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Optimization-based network formation</a:t>
            </a:r>
          </a:p>
        </p:txBody>
      </p:sp>
      <p:pic>
        <p:nvPicPr>
          <p:cNvPr id="5" name="Picture 4">
            <a:extLst>
              <a:ext uri="{FF2B5EF4-FFF2-40B4-BE49-F238E27FC236}">
                <a16:creationId xmlns:a16="http://schemas.microsoft.com/office/drawing/2014/main" id="{BF518F5C-5AA6-F56A-6526-4AEBF84E6D13}"/>
              </a:ext>
            </a:extLst>
          </p:cNvPr>
          <p:cNvPicPr>
            <a:picLocks noChangeAspect="1"/>
          </p:cNvPicPr>
          <p:nvPr/>
        </p:nvPicPr>
        <p:blipFill>
          <a:blip r:embed="rId3"/>
          <a:stretch>
            <a:fillRect/>
          </a:stretch>
        </p:blipFill>
        <p:spPr>
          <a:xfrm>
            <a:off x="1225296" y="1256744"/>
            <a:ext cx="3990594" cy="1280002"/>
          </a:xfrm>
          <a:prstGeom prst="rect">
            <a:avLst/>
          </a:prstGeom>
        </p:spPr>
      </p:pic>
      <p:pic>
        <p:nvPicPr>
          <p:cNvPr id="7" name="Picture 6">
            <a:extLst>
              <a:ext uri="{FF2B5EF4-FFF2-40B4-BE49-F238E27FC236}">
                <a16:creationId xmlns:a16="http://schemas.microsoft.com/office/drawing/2014/main" id="{36C3F09E-7CFA-F580-D11D-A9B582064206}"/>
              </a:ext>
            </a:extLst>
          </p:cNvPr>
          <p:cNvPicPr>
            <a:picLocks noChangeAspect="1"/>
          </p:cNvPicPr>
          <p:nvPr/>
        </p:nvPicPr>
        <p:blipFill>
          <a:blip r:embed="rId4"/>
          <a:stretch>
            <a:fillRect/>
          </a:stretch>
        </p:blipFill>
        <p:spPr>
          <a:xfrm>
            <a:off x="287274" y="2787650"/>
            <a:ext cx="5753100" cy="3302000"/>
          </a:xfrm>
          <a:prstGeom prst="rect">
            <a:avLst/>
          </a:prstGeom>
        </p:spPr>
      </p:pic>
      <p:pic>
        <p:nvPicPr>
          <p:cNvPr id="8" name="Picture 7">
            <a:extLst>
              <a:ext uri="{FF2B5EF4-FFF2-40B4-BE49-F238E27FC236}">
                <a16:creationId xmlns:a16="http://schemas.microsoft.com/office/drawing/2014/main" id="{F139F3B2-6573-0709-0753-61C4AFE0C0B5}"/>
              </a:ext>
            </a:extLst>
          </p:cNvPr>
          <p:cNvPicPr>
            <a:picLocks noChangeAspect="1"/>
          </p:cNvPicPr>
          <p:nvPr/>
        </p:nvPicPr>
        <p:blipFill>
          <a:blip r:embed="rId5"/>
          <a:stretch>
            <a:fillRect/>
          </a:stretch>
        </p:blipFill>
        <p:spPr>
          <a:xfrm>
            <a:off x="7138924" y="1200805"/>
            <a:ext cx="6046724" cy="6792575"/>
          </a:xfrm>
          <a:prstGeom prst="rect">
            <a:avLst/>
          </a:prstGeom>
        </p:spPr>
      </p:pic>
      <p:sp>
        <p:nvSpPr>
          <p:cNvPr id="2" name="Slide Number Placeholder 1">
            <a:extLst>
              <a:ext uri="{FF2B5EF4-FFF2-40B4-BE49-F238E27FC236}">
                <a16:creationId xmlns:a16="http://schemas.microsoft.com/office/drawing/2014/main" id="{47E27D48-BDB8-F362-4527-61DEB207B2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2063248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Optimization-based network formation</a:t>
            </a:r>
          </a:p>
        </p:txBody>
      </p:sp>
      <p:pic>
        <p:nvPicPr>
          <p:cNvPr id="2" name="Picture 1">
            <a:extLst>
              <a:ext uri="{FF2B5EF4-FFF2-40B4-BE49-F238E27FC236}">
                <a16:creationId xmlns:a16="http://schemas.microsoft.com/office/drawing/2014/main" id="{A38DFC55-1E18-6AFE-A5E8-D323A290219D}"/>
              </a:ext>
            </a:extLst>
          </p:cNvPr>
          <p:cNvPicPr>
            <a:picLocks noChangeAspect="1"/>
          </p:cNvPicPr>
          <p:nvPr/>
        </p:nvPicPr>
        <p:blipFill>
          <a:blip r:embed="rId3"/>
          <a:stretch>
            <a:fillRect/>
          </a:stretch>
        </p:blipFill>
        <p:spPr>
          <a:xfrm>
            <a:off x="2235708" y="1005840"/>
            <a:ext cx="10158984" cy="6931637"/>
          </a:xfrm>
          <a:prstGeom prst="rect">
            <a:avLst/>
          </a:prstGeom>
        </p:spPr>
      </p:pic>
      <p:sp>
        <p:nvSpPr>
          <p:cNvPr id="3" name="Slide Number Placeholder 2">
            <a:extLst>
              <a:ext uri="{FF2B5EF4-FFF2-40B4-BE49-F238E27FC236}">
                <a16:creationId xmlns:a16="http://schemas.microsoft.com/office/drawing/2014/main" id="{7F4E0B1C-5627-93FD-6041-54AA6D6FCD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3223460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fontScale="90000"/>
          </a:bodyPr>
          <a:lstStyle/>
          <a:p>
            <a:pPr algn="ctr"/>
            <a:r>
              <a:rPr lang="en-US" sz="4000" dirty="0">
                <a:solidFill>
                  <a:srgbClr val="FF0000"/>
                </a:solidFill>
                <a:latin typeface="Comic Sans MS" pitchFamily="66" charset="0"/>
              </a:rPr>
              <a:t>Hierarchical Random Graphs – learning a model from data</a:t>
            </a:r>
          </a:p>
        </p:txBody>
      </p:sp>
      <p:pic>
        <p:nvPicPr>
          <p:cNvPr id="4" name="Picture 3">
            <a:extLst>
              <a:ext uri="{FF2B5EF4-FFF2-40B4-BE49-F238E27FC236}">
                <a16:creationId xmlns:a16="http://schemas.microsoft.com/office/drawing/2014/main" id="{471F4E22-8E99-8E3A-A8AB-09AEBB8E25EC}"/>
              </a:ext>
            </a:extLst>
          </p:cNvPr>
          <p:cNvPicPr>
            <a:picLocks noChangeAspect="1"/>
          </p:cNvPicPr>
          <p:nvPr/>
        </p:nvPicPr>
        <p:blipFill>
          <a:blip r:embed="rId3"/>
          <a:stretch>
            <a:fillRect/>
          </a:stretch>
        </p:blipFill>
        <p:spPr>
          <a:xfrm>
            <a:off x="62480" y="2011680"/>
            <a:ext cx="6226214" cy="4850384"/>
          </a:xfrm>
          <a:prstGeom prst="rect">
            <a:avLst/>
          </a:prstGeom>
        </p:spPr>
      </p:pic>
      <p:pic>
        <p:nvPicPr>
          <p:cNvPr id="7" name="Picture 6">
            <a:extLst>
              <a:ext uri="{FF2B5EF4-FFF2-40B4-BE49-F238E27FC236}">
                <a16:creationId xmlns:a16="http://schemas.microsoft.com/office/drawing/2014/main" id="{FB594F82-BA9E-7738-F3CF-DF868BEDE86D}"/>
              </a:ext>
            </a:extLst>
          </p:cNvPr>
          <p:cNvPicPr>
            <a:picLocks noChangeAspect="1"/>
          </p:cNvPicPr>
          <p:nvPr/>
        </p:nvPicPr>
        <p:blipFill>
          <a:blip r:embed="rId4"/>
          <a:stretch>
            <a:fillRect/>
          </a:stretch>
        </p:blipFill>
        <p:spPr>
          <a:xfrm>
            <a:off x="7315200" y="2875259"/>
            <a:ext cx="5573178" cy="3986805"/>
          </a:xfrm>
          <a:prstGeom prst="rect">
            <a:avLst/>
          </a:prstGeom>
        </p:spPr>
      </p:pic>
      <p:pic>
        <p:nvPicPr>
          <p:cNvPr id="8" name="Picture 7">
            <a:extLst>
              <a:ext uri="{FF2B5EF4-FFF2-40B4-BE49-F238E27FC236}">
                <a16:creationId xmlns:a16="http://schemas.microsoft.com/office/drawing/2014/main" id="{018032D6-9059-86D3-234F-F593580AEF61}"/>
              </a:ext>
            </a:extLst>
          </p:cNvPr>
          <p:cNvPicPr>
            <a:picLocks noChangeAspect="1"/>
          </p:cNvPicPr>
          <p:nvPr/>
        </p:nvPicPr>
        <p:blipFill>
          <a:blip r:embed="rId5"/>
          <a:stretch>
            <a:fillRect/>
          </a:stretch>
        </p:blipFill>
        <p:spPr>
          <a:xfrm>
            <a:off x="6075071" y="1005840"/>
            <a:ext cx="8492849" cy="1876552"/>
          </a:xfrm>
          <a:prstGeom prst="rect">
            <a:avLst/>
          </a:prstGeom>
        </p:spPr>
      </p:pic>
      <p:pic>
        <p:nvPicPr>
          <p:cNvPr id="9" name="Picture 8">
            <a:extLst>
              <a:ext uri="{FF2B5EF4-FFF2-40B4-BE49-F238E27FC236}">
                <a16:creationId xmlns:a16="http://schemas.microsoft.com/office/drawing/2014/main" id="{EF6289FA-1591-6A52-33FD-1983797ACD8F}"/>
              </a:ext>
            </a:extLst>
          </p:cNvPr>
          <p:cNvPicPr>
            <a:picLocks noChangeAspect="1"/>
          </p:cNvPicPr>
          <p:nvPr/>
        </p:nvPicPr>
        <p:blipFill>
          <a:blip r:embed="rId6"/>
          <a:stretch>
            <a:fillRect/>
          </a:stretch>
        </p:blipFill>
        <p:spPr>
          <a:xfrm>
            <a:off x="0" y="7223760"/>
            <a:ext cx="14228064" cy="771838"/>
          </a:xfrm>
          <a:prstGeom prst="rect">
            <a:avLst/>
          </a:prstGeom>
        </p:spPr>
      </p:pic>
      <p:sp>
        <p:nvSpPr>
          <p:cNvPr id="2" name="Slide Number Placeholder 1">
            <a:extLst>
              <a:ext uri="{FF2B5EF4-FFF2-40B4-BE49-F238E27FC236}">
                <a16:creationId xmlns:a16="http://schemas.microsoft.com/office/drawing/2014/main" id="{AA1B65B4-2093-AEB9-D9A9-B9A0C7EB135A}"/>
              </a:ext>
            </a:extLst>
          </p:cNvPr>
          <p:cNvSpPr>
            <a:spLocks noGrp="1"/>
          </p:cNvSpPr>
          <p:nvPr>
            <p:ph type="sldNum" idx="12"/>
          </p:nvPr>
        </p:nvSpPr>
        <p:spPr>
          <a:xfrm>
            <a:off x="11023002" y="7887102"/>
            <a:ext cx="3413760" cy="438150"/>
          </a:xfrm>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659734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fontScale="90000"/>
          </a:bodyPr>
          <a:lstStyle/>
          <a:p>
            <a:pPr algn="ctr"/>
            <a:r>
              <a:rPr lang="en-US" sz="4000" dirty="0">
                <a:solidFill>
                  <a:srgbClr val="FF0000"/>
                </a:solidFill>
                <a:latin typeface="Comic Sans MS" pitchFamily="66" charset="0"/>
              </a:rPr>
              <a:t>Maximum Likelihood Estimation </a:t>
            </a:r>
            <a:br>
              <a:rPr lang="en-US" sz="4000" dirty="0">
                <a:solidFill>
                  <a:srgbClr val="FF0000"/>
                </a:solidFill>
                <a:latin typeface="Comic Sans MS" pitchFamily="66" charset="0"/>
              </a:rPr>
            </a:br>
            <a:r>
              <a:rPr lang="en-US" sz="4000" dirty="0">
                <a:solidFill>
                  <a:srgbClr val="FF0000"/>
                </a:solidFill>
                <a:latin typeface="Comic Sans MS" pitchFamily="66" charset="0"/>
              </a:rPr>
              <a:t>of dendrogram probabilities</a:t>
            </a:r>
          </a:p>
        </p:txBody>
      </p:sp>
      <p:pic>
        <p:nvPicPr>
          <p:cNvPr id="3" name="Picture 2">
            <a:extLst>
              <a:ext uri="{FF2B5EF4-FFF2-40B4-BE49-F238E27FC236}">
                <a16:creationId xmlns:a16="http://schemas.microsoft.com/office/drawing/2014/main" id="{2A43BD8A-AB2B-7087-3BC6-A8E83918BFED}"/>
              </a:ext>
            </a:extLst>
          </p:cNvPr>
          <p:cNvPicPr>
            <a:picLocks noChangeAspect="1"/>
          </p:cNvPicPr>
          <p:nvPr/>
        </p:nvPicPr>
        <p:blipFill>
          <a:blip r:embed="rId3"/>
          <a:stretch>
            <a:fillRect/>
          </a:stretch>
        </p:blipFill>
        <p:spPr>
          <a:xfrm>
            <a:off x="0" y="2661215"/>
            <a:ext cx="10899413" cy="506164"/>
          </a:xfrm>
          <a:prstGeom prst="rect">
            <a:avLst/>
          </a:prstGeom>
        </p:spPr>
      </p:pic>
      <p:pic>
        <p:nvPicPr>
          <p:cNvPr id="5" name="Picture 4">
            <a:extLst>
              <a:ext uri="{FF2B5EF4-FFF2-40B4-BE49-F238E27FC236}">
                <a16:creationId xmlns:a16="http://schemas.microsoft.com/office/drawing/2014/main" id="{EA6F5681-F77D-043C-690D-8957B98F12B9}"/>
              </a:ext>
            </a:extLst>
          </p:cNvPr>
          <p:cNvPicPr>
            <a:picLocks noChangeAspect="1"/>
          </p:cNvPicPr>
          <p:nvPr/>
        </p:nvPicPr>
        <p:blipFill>
          <a:blip r:embed="rId4"/>
          <a:stretch>
            <a:fillRect/>
          </a:stretch>
        </p:blipFill>
        <p:spPr>
          <a:xfrm>
            <a:off x="0" y="1534787"/>
            <a:ext cx="15762949" cy="770122"/>
          </a:xfrm>
          <a:prstGeom prst="rect">
            <a:avLst/>
          </a:prstGeom>
        </p:spPr>
      </p:pic>
      <p:pic>
        <p:nvPicPr>
          <p:cNvPr id="10" name="Picture 9">
            <a:extLst>
              <a:ext uri="{FF2B5EF4-FFF2-40B4-BE49-F238E27FC236}">
                <a16:creationId xmlns:a16="http://schemas.microsoft.com/office/drawing/2014/main" id="{47481112-3F35-7C37-F74B-D396FBE10DCE}"/>
              </a:ext>
            </a:extLst>
          </p:cNvPr>
          <p:cNvPicPr>
            <a:picLocks noChangeAspect="1"/>
          </p:cNvPicPr>
          <p:nvPr/>
        </p:nvPicPr>
        <p:blipFill>
          <a:blip r:embed="rId5"/>
          <a:stretch>
            <a:fillRect/>
          </a:stretch>
        </p:blipFill>
        <p:spPr>
          <a:xfrm>
            <a:off x="1556870" y="4662701"/>
            <a:ext cx="2599944" cy="1071907"/>
          </a:xfrm>
          <a:prstGeom prst="rect">
            <a:avLst/>
          </a:prstGeom>
        </p:spPr>
      </p:pic>
      <p:pic>
        <p:nvPicPr>
          <p:cNvPr id="11" name="Picture 10">
            <a:extLst>
              <a:ext uri="{FF2B5EF4-FFF2-40B4-BE49-F238E27FC236}">
                <a16:creationId xmlns:a16="http://schemas.microsoft.com/office/drawing/2014/main" id="{8DE491D0-573B-5FE9-E218-8D506E020746}"/>
              </a:ext>
            </a:extLst>
          </p:cNvPr>
          <p:cNvPicPr>
            <a:picLocks noChangeAspect="1"/>
          </p:cNvPicPr>
          <p:nvPr/>
        </p:nvPicPr>
        <p:blipFill>
          <a:blip r:embed="rId6"/>
          <a:stretch>
            <a:fillRect/>
          </a:stretch>
        </p:blipFill>
        <p:spPr>
          <a:xfrm>
            <a:off x="5713684" y="3557326"/>
            <a:ext cx="8843564" cy="4643796"/>
          </a:xfrm>
          <a:prstGeom prst="rect">
            <a:avLst/>
          </a:prstGeom>
        </p:spPr>
      </p:pic>
      <p:pic>
        <p:nvPicPr>
          <p:cNvPr id="2" name="Picture 1">
            <a:extLst>
              <a:ext uri="{FF2B5EF4-FFF2-40B4-BE49-F238E27FC236}">
                <a16:creationId xmlns:a16="http://schemas.microsoft.com/office/drawing/2014/main" id="{73B7BF1E-FF8A-7ADF-91A5-0B797BAF9477}"/>
              </a:ext>
            </a:extLst>
          </p:cNvPr>
          <p:cNvPicPr>
            <a:picLocks noChangeAspect="1"/>
          </p:cNvPicPr>
          <p:nvPr/>
        </p:nvPicPr>
        <p:blipFill>
          <a:blip r:embed="rId7"/>
          <a:stretch>
            <a:fillRect/>
          </a:stretch>
        </p:blipFill>
        <p:spPr>
          <a:xfrm>
            <a:off x="0" y="3477655"/>
            <a:ext cx="6680296" cy="1005840"/>
          </a:xfrm>
          <a:prstGeom prst="rect">
            <a:avLst/>
          </a:prstGeom>
        </p:spPr>
      </p:pic>
      <p:sp>
        <p:nvSpPr>
          <p:cNvPr id="4" name="Slide Number Placeholder 3">
            <a:extLst>
              <a:ext uri="{FF2B5EF4-FFF2-40B4-BE49-F238E27FC236}">
                <a16:creationId xmlns:a16="http://schemas.microsoft.com/office/drawing/2014/main" id="{98A368C4-B135-715F-B009-DD53BAF4F2C9}"/>
              </a:ext>
            </a:extLst>
          </p:cNvPr>
          <p:cNvSpPr>
            <a:spLocks noGrp="1"/>
          </p:cNvSpPr>
          <p:nvPr>
            <p:ph type="sldNum" idx="12"/>
          </p:nvPr>
        </p:nvSpPr>
        <p:spPr>
          <a:xfrm>
            <a:off x="11345732" y="7842643"/>
            <a:ext cx="3413760" cy="438150"/>
          </a:xfrm>
        </p:spPr>
        <p:txBody>
          <a:bodyPr/>
          <a:lstStyle/>
          <a:p>
            <a:pPr marL="0" lvl="0" indent="0" algn="r" rtl="0">
              <a:spcBef>
                <a:spcPts val="0"/>
              </a:spcBef>
              <a:spcAft>
                <a:spcPts val="0"/>
              </a:spcAft>
              <a:buNone/>
            </a:pPr>
            <a:fld id="{00000000-1234-1234-1234-123412341234}" type="slidenum">
              <a:rPr lang="en-US" smtClean="0"/>
              <a:t>36</a:t>
            </a:fld>
            <a:endParaRPr lang="en-US" dirty="0"/>
          </a:p>
        </p:txBody>
      </p:sp>
    </p:spTree>
    <p:extLst>
      <p:ext uri="{BB962C8B-B14F-4D97-AF65-F5344CB8AC3E}">
        <p14:creationId xmlns:p14="http://schemas.microsoft.com/office/powerpoint/2010/main" val="3312808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fontScale="90000"/>
          </a:bodyPr>
          <a:lstStyle/>
          <a:p>
            <a:pPr algn="ctr"/>
            <a:r>
              <a:rPr lang="en-US" sz="4000" dirty="0">
                <a:solidFill>
                  <a:srgbClr val="FF0000"/>
                </a:solidFill>
                <a:latin typeface="Comic Sans MS" pitchFamily="66" charset="0"/>
              </a:rPr>
              <a:t>Dendrogram search</a:t>
            </a:r>
            <a:br>
              <a:rPr lang="en-US" sz="4000" dirty="0">
                <a:solidFill>
                  <a:srgbClr val="FF0000"/>
                </a:solidFill>
                <a:latin typeface="Comic Sans MS" pitchFamily="66" charset="0"/>
              </a:rPr>
            </a:br>
            <a:r>
              <a:rPr lang="en-US" sz="4000" dirty="0">
                <a:solidFill>
                  <a:srgbClr val="FF0000"/>
                </a:solidFill>
                <a:latin typeface="Comic Sans MS" pitchFamily="66" charset="0"/>
              </a:rPr>
              <a:t>using Markov Chain Monte Carlo (MCMC) optimization</a:t>
            </a:r>
          </a:p>
        </p:txBody>
      </p:sp>
      <p:pic>
        <p:nvPicPr>
          <p:cNvPr id="4" name="Picture 3">
            <a:extLst>
              <a:ext uri="{FF2B5EF4-FFF2-40B4-BE49-F238E27FC236}">
                <a16:creationId xmlns:a16="http://schemas.microsoft.com/office/drawing/2014/main" id="{69C2DED9-A8FE-F431-A5FF-7A4EC3B0FEA3}"/>
              </a:ext>
            </a:extLst>
          </p:cNvPr>
          <p:cNvPicPr>
            <a:picLocks noChangeAspect="1"/>
          </p:cNvPicPr>
          <p:nvPr/>
        </p:nvPicPr>
        <p:blipFill>
          <a:blip r:embed="rId3"/>
          <a:stretch>
            <a:fillRect/>
          </a:stretch>
        </p:blipFill>
        <p:spPr>
          <a:xfrm>
            <a:off x="3648456" y="1620115"/>
            <a:ext cx="7772400" cy="2149281"/>
          </a:xfrm>
          <a:prstGeom prst="rect">
            <a:avLst/>
          </a:prstGeom>
        </p:spPr>
      </p:pic>
      <p:pic>
        <p:nvPicPr>
          <p:cNvPr id="7" name="Picture 6">
            <a:extLst>
              <a:ext uri="{FF2B5EF4-FFF2-40B4-BE49-F238E27FC236}">
                <a16:creationId xmlns:a16="http://schemas.microsoft.com/office/drawing/2014/main" id="{B3167706-66D7-B2BC-97B5-B966DDCE376E}"/>
              </a:ext>
            </a:extLst>
          </p:cNvPr>
          <p:cNvPicPr>
            <a:picLocks noChangeAspect="1"/>
          </p:cNvPicPr>
          <p:nvPr/>
        </p:nvPicPr>
        <p:blipFill>
          <a:blip r:embed="rId4"/>
          <a:stretch>
            <a:fillRect/>
          </a:stretch>
        </p:blipFill>
        <p:spPr>
          <a:xfrm>
            <a:off x="126918" y="4114800"/>
            <a:ext cx="14376563" cy="3838353"/>
          </a:xfrm>
          <a:prstGeom prst="rect">
            <a:avLst/>
          </a:prstGeom>
        </p:spPr>
      </p:pic>
      <p:sp>
        <p:nvSpPr>
          <p:cNvPr id="2" name="Slide Number Placeholder 1">
            <a:extLst>
              <a:ext uri="{FF2B5EF4-FFF2-40B4-BE49-F238E27FC236}">
                <a16:creationId xmlns:a16="http://schemas.microsoft.com/office/drawing/2014/main" id="{0D14E255-FE6F-6B28-D9FA-CB7DEC87B7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2305936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3784705" y="1071296"/>
            <a:ext cx="7100677" cy="5846762"/>
          </a:xfrm>
          <a:prstGeom prst="hexagon">
            <a:avLst>
              <a:gd name="adj" fmla="val 25000"/>
              <a:gd name="vf" fmla="val 115470"/>
            </a:avLst>
          </a:prstGeom>
          <a:solidFill>
            <a:srgbClr val="EFB210"/>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0" u="none" strike="noStrike" cap="none" dirty="0">
                <a:solidFill>
                  <a:srgbClr val="1F3A4F"/>
                </a:solidFill>
                <a:latin typeface="Helvetica Neue"/>
                <a:ea typeface="Helvetica Neue"/>
                <a:cs typeface="Helvetica Neue"/>
                <a:sym typeface="Helvetica Neue"/>
              </a:rPr>
              <a:t>Machine learning on graphs &amp; graph neural nets</a:t>
            </a:r>
            <a:endParaRPr dirty="0"/>
          </a:p>
        </p:txBody>
      </p:sp>
    </p:spTree>
    <p:extLst>
      <p:ext uri="{BB962C8B-B14F-4D97-AF65-F5344CB8AC3E}">
        <p14:creationId xmlns:p14="http://schemas.microsoft.com/office/powerpoint/2010/main" val="24114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Node embeddings</a:t>
            </a:r>
          </a:p>
        </p:txBody>
      </p:sp>
      <p:pic>
        <p:nvPicPr>
          <p:cNvPr id="2" name="Picture 1">
            <a:extLst>
              <a:ext uri="{FF2B5EF4-FFF2-40B4-BE49-F238E27FC236}">
                <a16:creationId xmlns:a16="http://schemas.microsoft.com/office/drawing/2014/main" id="{9336F267-FC1B-9159-E413-DBA675668ED6}"/>
              </a:ext>
            </a:extLst>
          </p:cNvPr>
          <p:cNvPicPr>
            <a:picLocks noChangeAspect="1"/>
          </p:cNvPicPr>
          <p:nvPr/>
        </p:nvPicPr>
        <p:blipFill>
          <a:blip r:embed="rId3"/>
          <a:stretch>
            <a:fillRect/>
          </a:stretch>
        </p:blipFill>
        <p:spPr>
          <a:xfrm>
            <a:off x="95624" y="876625"/>
            <a:ext cx="7117229" cy="2266024"/>
          </a:xfrm>
          <a:prstGeom prst="rect">
            <a:avLst/>
          </a:prstGeom>
        </p:spPr>
      </p:pic>
      <p:pic>
        <p:nvPicPr>
          <p:cNvPr id="4" name="Picture 3">
            <a:extLst>
              <a:ext uri="{FF2B5EF4-FFF2-40B4-BE49-F238E27FC236}">
                <a16:creationId xmlns:a16="http://schemas.microsoft.com/office/drawing/2014/main" id="{77AE2D1E-3DDD-9786-0D31-308DE70B2756}"/>
              </a:ext>
            </a:extLst>
          </p:cNvPr>
          <p:cNvPicPr>
            <a:picLocks noChangeAspect="1"/>
          </p:cNvPicPr>
          <p:nvPr/>
        </p:nvPicPr>
        <p:blipFill>
          <a:blip r:embed="rId4"/>
          <a:stretch>
            <a:fillRect/>
          </a:stretch>
        </p:blipFill>
        <p:spPr>
          <a:xfrm>
            <a:off x="7117972" y="1826799"/>
            <a:ext cx="7560236" cy="3299012"/>
          </a:xfrm>
          <a:prstGeom prst="rect">
            <a:avLst/>
          </a:prstGeom>
        </p:spPr>
      </p:pic>
      <p:pic>
        <p:nvPicPr>
          <p:cNvPr id="5" name="Picture 4">
            <a:extLst>
              <a:ext uri="{FF2B5EF4-FFF2-40B4-BE49-F238E27FC236}">
                <a16:creationId xmlns:a16="http://schemas.microsoft.com/office/drawing/2014/main" id="{C63F0A0E-EF51-7563-F0DF-1D78B1807D33}"/>
              </a:ext>
            </a:extLst>
          </p:cNvPr>
          <p:cNvPicPr>
            <a:picLocks noChangeAspect="1"/>
          </p:cNvPicPr>
          <p:nvPr/>
        </p:nvPicPr>
        <p:blipFill>
          <a:blip r:embed="rId5"/>
          <a:stretch>
            <a:fillRect/>
          </a:stretch>
        </p:blipFill>
        <p:spPr>
          <a:xfrm>
            <a:off x="131482" y="5086951"/>
            <a:ext cx="9736762" cy="3142649"/>
          </a:xfrm>
          <a:prstGeom prst="rect">
            <a:avLst/>
          </a:prstGeom>
        </p:spPr>
      </p:pic>
      <p:sp>
        <p:nvSpPr>
          <p:cNvPr id="3" name="Slide Number Placeholder 2">
            <a:extLst>
              <a:ext uri="{FF2B5EF4-FFF2-40B4-BE49-F238E27FC236}">
                <a16:creationId xmlns:a16="http://schemas.microsoft.com/office/drawing/2014/main" id="{69A3671A-319B-EE17-E7C7-15D2F471B3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2973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128736" y="0"/>
            <a:ext cx="10424160" cy="1005840"/>
          </a:xfrm>
        </p:spPr>
        <p:txBody>
          <a:bodyPr>
            <a:normAutofit/>
          </a:bodyPr>
          <a:lstStyle/>
          <a:p>
            <a:pPr algn="ctr"/>
            <a:r>
              <a:rPr lang="en-US" sz="4000" dirty="0">
                <a:solidFill>
                  <a:srgbClr val="FF0000"/>
                </a:solidFill>
                <a:latin typeface="Comic Sans MS" pitchFamily="66" charset="0"/>
              </a:rPr>
              <a:t>More specialized textbooks</a:t>
            </a:r>
          </a:p>
        </p:txBody>
      </p:sp>
      <p:pic>
        <p:nvPicPr>
          <p:cNvPr id="2050" name="Picture 2" descr="Mathematics of Epidemics on Networks | SpringerLink">
            <a:extLst>
              <a:ext uri="{FF2B5EF4-FFF2-40B4-BE49-F238E27FC236}">
                <a16:creationId xmlns:a16="http://schemas.microsoft.com/office/drawing/2014/main" id="{876AD078-93E2-9F1F-5184-DA73160F8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05840"/>
            <a:ext cx="2346553" cy="35320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mporal Networks | SpringerLink">
            <a:extLst>
              <a:ext uri="{FF2B5EF4-FFF2-40B4-BE49-F238E27FC236}">
                <a16:creationId xmlns:a16="http://schemas.microsoft.com/office/drawing/2014/main" id="{82CBA084-F59F-C1E3-C489-8768B46A5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97506"/>
            <a:ext cx="2344509" cy="35320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ynchronization coupled systems complex networks | Nonlinear science and  fluid dynamics | Cambridge University Press">
            <a:extLst>
              <a:ext uri="{FF2B5EF4-FFF2-40B4-BE49-F238E27FC236}">
                <a16:creationId xmlns:a16="http://schemas.microsoft.com/office/drawing/2014/main" id="{1FAEE691-FDFB-8821-2803-A17201B042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1" y="4697506"/>
            <a:ext cx="2464252" cy="35320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ocial and Economic Networks by Matthew O. Jackson - Ebook | Scribd">
            <a:extLst>
              <a:ext uri="{FF2B5EF4-FFF2-40B4-BE49-F238E27FC236}">
                <a16:creationId xmlns:a16="http://schemas.microsoft.com/office/drawing/2014/main" id="{A49D8EF4-2613-4CCC-C4F5-C2D3A3B752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345" y="4697506"/>
            <a:ext cx="2658301" cy="35320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nections: An Introduction to the Economics of Networks: 9780691141183:  Economics Books @ Amazon.com">
            <a:extLst>
              <a:ext uri="{FF2B5EF4-FFF2-40B4-BE49-F238E27FC236}">
                <a16:creationId xmlns:a16="http://schemas.microsoft.com/office/drawing/2014/main" id="{BD262FD8-A7A5-18C8-A70A-9B6748D183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6077" y="1005840"/>
            <a:ext cx="2508976" cy="353209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20 Best Graph Theory Books of All Time - BookAuthority">
            <a:extLst>
              <a:ext uri="{FF2B5EF4-FFF2-40B4-BE49-F238E27FC236}">
                <a16:creationId xmlns:a16="http://schemas.microsoft.com/office/drawing/2014/main" id="{7397FD3A-8E31-15F5-1AB0-8F1E578DBD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4578" y="1005840"/>
            <a:ext cx="2649364" cy="359335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Fundamentals of Brain Network Analysis: 9780124079083: Medicine &amp; Health  Science Books @ Amazon.com">
            <a:extLst>
              <a:ext uri="{FF2B5EF4-FFF2-40B4-BE49-F238E27FC236}">
                <a16:creationId xmlns:a16="http://schemas.microsoft.com/office/drawing/2014/main" id="{B02280AC-7618-E864-8CF2-A3932AF360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5937" y="1005840"/>
            <a:ext cx="2606031" cy="353209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omplex networks principles methods and applications | Statistical physics,  network science and complex systems | Cambridge University Press">
            <a:extLst>
              <a:ext uri="{FF2B5EF4-FFF2-40B4-BE49-F238E27FC236}">
                <a16:creationId xmlns:a16="http://schemas.microsoft.com/office/drawing/2014/main" id="{C24C7D84-09DC-6A3B-DE64-B3D0541AEB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05937" y="4697505"/>
            <a:ext cx="2606031" cy="350471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ntroduction to Graph Neural Networks | SpringerLink">
            <a:extLst>
              <a:ext uri="{FF2B5EF4-FFF2-40B4-BE49-F238E27FC236}">
                <a16:creationId xmlns:a16="http://schemas.microsoft.com/office/drawing/2014/main" id="{1BF71804-1CC2-4CF9-061E-9257E157EA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16761" y="1001993"/>
            <a:ext cx="2872269" cy="353594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Networks, Crowds, and Markets: Reasoning about a Highly Connected World:  Easley, David, Kleinberg, Jon: 8601400496725: Amazon.com: Books">
            <a:extLst>
              <a:ext uri="{FF2B5EF4-FFF2-40B4-BE49-F238E27FC236}">
                <a16:creationId xmlns:a16="http://schemas.microsoft.com/office/drawing/2014/main" id="{B53BDD87-EDA8-5435-CD64-4BC1A6F5EE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58258" y="4730003"/>
            <a:ext cx="2930771" cy="3467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1472FE8-039A-580F-3CB0-BAFA805880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3990152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Shallow embeddings based on node similarity</a:t>
            </a:r>
          </a:p>
        </p:txBody>
      </p:sp>
      <p:pic>
        <p:nvPicPr>
          <p:cNvPr id="3" name="Picture 2">
            <a:extLst>
              <a:ext uri="{FF2B5EF4-FFF2-40B4-BE49-F238E27FC236}">
                <a16:creationId xmlns:a16="http://schemas.microsoft.com/office/drawing/2014/main" id="{51562B15-C3FD-1BDC-A3B0-BB8853C1388B}"/>
              </a:ext>
            </a:extLst>
          </p:cNvPr>
          <p:cNvPicPr>
            <a:picLocks noChangeAspect="1"/>
          </p:cNvPicPr>
          <p:nvPr/>
        </p:nvPicPr>
        <p:blipFill>
          <a:blip r:embed="rId3"/>
          <a:stretch>
            <a:fillRect/>
          </a:stretch>
        </p:blipFill>
        <p:spPr>
          <a:xfrm>
            <a:off x="495269" y="1005840"/>
            <a:ext cx="6604000" cy="3340100"/>
          </a:xfrm>
          <a:prstGeom prst="rect">
            <a:avLst/>
          </a:prstGeom>
        </p:spPr>
      </p:pic>
      <p:pic>
        <p:nvPicPr>
          <p:cNvPr id="7" name="Picture 6">
            <a:extLst>
              <a:ext uri="{FF2B5EF4-FFF2-40B4-BE49-F238E27FC236}">
                <a16:creationId xmlns:a16="http://schemas.microsoft.com/office/drawing/2014/main" id="{1837DAE1-B295-2591-E641-A0D0F9D968C7}"/>
              </a:ext>
            </a:extLst>
          </p:cNvPr>
          <p:cNvPicPr>
            <a:picLocks noChangeAspect="1"/>
          </p:cNvPicPr>
          <p:nvPr/>
        </p:nvPicPr>
        <p:blipFill>
          <a:blip r:embed="rId4"/>
          <a:stretch>
            <a:fillRect/>
          </a:stretch>
        </p:blipFill>
        <p:spPr>
          <a:xfrm>
            <a:off x="2396190" y="4967193"/>
            <a:ext cx="2802159" cy="734359"/>
          </a:xfrm>
          <a:prstGeom prst="rect">
            <a:avLst/>
          </a:prstGeom>
        </p:spPr>
      </p:pic>
      <p:pic>
        <p:nvPicPr>
          <p:cNvPr id="8" name="Picture 7">
            <a:extLst>
              <a:ext uri="{FF2B5EF4-FFF2-40B4-BE49-F238E27FC236}">
                <a16:creationId xmlns:a16="http://schemas.microsoft.com/office/drawing/2014/main" id="{38F4B8CB-0DF7-14F8-33E8-29946989737A}"/>
              </a:ext>
            </a:extLst>
          </p:cNvPr>
          <p:cNvPicPr>
            <a:picLocks noChangeAspect="1"/>
          </p:cNvPicPr>
          <p:nvPr/>
        </p:nvPicPr>
        <p:blipFill>
          <a:blip r:embed="rId5"/>
          <a:stretch>
            <a:fillRect/>
          </a:stretch>
        </p:blipFill>
        <p:spPr>
          <a:xfrm>
            <a:off x="8552330" y="1449424"/>
            <a:ext cx="5055617" cy="2665376"/>
          </a:xfrm>
          <a:prstGeom prst="rect">
            <a:avLst/>
          </a:prstGeom>
        </p:spPr>
      </p:pic>
      <p:pic>
        <p:nvPicPr>
          <p:cNvPr id="9" name="Picture 8">
            <a:extLst>
              <a:ext uri="{FF2B5EF4-FFF2-40B4-BE49-F238E27FC236}">
                <a16:creationId xmlns:a16="http://schemas.microsoft.com/office/drawing/2014/main" id="{211F3F18-720D-FF65-760C-D35268471110}"/>
              </a:ext>
            </a:extLst>
          </p:cNvPr>
          <p:cNvPicPr>
            <a:picLocks noChangeAspect="1"/>
          </p:cNvPicPr>
          <p:nvPr/>
        </p:nvPicPr>
        <p:blipFill>
          <a:blip r:embed="rId6"/>
          <a:stretch>
            <a:fillRect/>
          </a:stretch>
        </p:blipFill>
        <p:spPr>
          <a:xfrm>
            <a:off x="9616888" y="4338542"/>
            <a:ext cx="3180353" cy="1363009"/>
          </a:xfrm>
          <a:prstGeom prst="rect">
            <a:avLst/>
          </a:prstGeom>
        </p:spPr>
      </p:pic>
      <p:pic>
        <p:nvPicPr>
          <p:cNvPr id="10" name="Picture 9">
            <a:extLst>
              <a:ext uri="{FF2B5EF4-FFF2-40B4-BE49-F238E27FC236}">
                <a16:creationId xmlns:a16="http://schemas.microsoft.com/office/drawing/2014/main" id="{85FC5F80-D511-209E-7AD2-E28CEE53BAB9}"/>
              </a:ext>
            </a:extLst>
          </p:cNvPr>
          <p:cNvPicPr>
            <a:picLocks noChangeAspect="1"/>
          </p:cNvPicPr>
          <p:nvPr/>
        </p:nvPicPr>
        <p:blipFill>
          <a:blip r:embed="rId7"/>
          <a:stretch>
            <a:fillRect/>
          </a:stretch>
        </p:blipFill>
        <p:spPr>
          <a:xfrm>
            <a:off x="7898580" y="5925293"/>
            <a:ext cx="6114442" cy="1005839"/>
          </a:xfrm>
          <a:prstGeom prst="rect">
            <a:avLst/>
          </a:prstGeom>
        </p:spPr>
      </p:pic>
      <p:sp>
        <p:nvSpPr>
          <p:cNvPr id="2" name="Slide Number Placeholder 1">
            <a:extLst>
              <a:ext uri="{FF2B5EF4-FFF2-40B4-BE49-F238E27FC236}">
                <a16:creationId xmlns:a16="http://schemas.microsoft.com/office/drawing/2014/main" id="{A37C3959-720D-6C51-23F9-D1EB110F7B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423120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Random-walk embeddings (</a:t>
            </a:r>
            <a:r>
              <a:rPr lang="en-US" sz="4000" dirty="0" err="1">
                <a:solidFill>
                  <a:srgbClr val="FF0000"/>
                </a:solidFill>
                <a:latin typeface="Comic Sans MS" pitchFamily="66" charset="0"/>
              </a:rPr>
              <a:t>DeepWalk</a:t>
            </a:r>
            <a:r>
              <a:rPr lang="en-US" sz="4000" dirty="0">
                <a:solidFill>
                  <a:srgbClr val="FF0000"/>
                </a:solidFill>
                <a:latin typeface="Comic Sans MS" pitchFamily="66" charset="0"/>
              </a:rPr>
              <a:t>, Node2Vec)</a:t>
            </a:r>
          </a:p>
        </p:txBody>
      </p:sp>
      <p:pic>
        <p:nvPicPr>
          <p:cNvPr id="2" name="Picture 1">
            <a:extLst>
              <a:ext uri="{FF2B5EF4-FFF2-40B4-BE49-F238E27FC236}">
                <a16:creationId xmlns:a16="http://schemas.microsoft.com/office/drawing/2014/main" id="{82B25506-DA03-3E75-701F-7EABF8F17D5B}"/>
              </a:ext>
            </a:extLst>
          </p:cNvPr>
          <p:cNvPicPr>
            <a:picLocks noChangeAspect="1"/>
          </p:cNvPicPr>
          <p:nvPr/>
        </p:nvPicPr>
        <p:blipFill>
          <a:blip r:embed="rId3"/>
          <a:stretch>
            <a:fillRect/>
          </a:stretch>
        </p:blipFill>
        <p:spPr>
          <a:xfrm>
            <a:off x="568137" y="1005840"/>
            <a:ext cx="6065127" cy="3785616"/>
          </a:xfrm>
          <a:prstGeom prst="rect">
            <a:avLst/>
          </a:prstGeom>
        </p:spPr>
      </p:pic>
      <p:pic>
        <p:nvPicPr>
          <p:cNvPr id="4" name="Picture 3">
            <a:extLst>
              <a:ext uri="{FF2B5EF4-FFF2-40B4-BE49-F238E27FC236}">
                <a16:creationId xmlns:a16="http://schemas.microsoft.com/office/drawing/2014/main" id="{DEBE4764-D110-8FB7-F48A-143CF6B284A8}"/>
              </a:ext>
            </a:extLst>
          </p:cNvPr>
          <p:cNvPicPr>
            <a:picLocks noChangeAspect="1"/>
          </p:cNvPicPr>
          <p:nvPr/>
        </p:nvPicPr>
        <p:blipFill>
          <a:blip r:embed="rId4"/>
          <a:stretch>
            <a:fillRect/>
          </a:stretch>
        </p:blipFill>
        <p:spPr>
          <a:xfrm>
            <a:off x="1042416" y="4937760"/>
            <a:ext cx="4210902" cy="1268344"/>
          </a:xfrm>
          <a:prstGeom prst="rect">
            <a:avLst/>
          </a:prstGeom>
        </p:spPr>
      </p:pic>
      <p:pic>
        <p:nvPicPr>
          <p:cNvPr id="5" name="Picture 4">
            <a:extLst>
              <a:ext uri="{FF2B5EF4-FFF2-40B4-BE49-F238E27FC236}">
                <a16:creationId xmlns:a16="http://schemas.microsoft.com/office/drawing/2014/main" id="{3C439164-8E60-A9F6-86C0-D56F7C01E55F}"/>
              </a:ext>
            </a:extLst>
          </p:cNvPr>
          <p:cNvPicPr>
            <a:picLocks noChangeAspect="1"/>
          </p:cNvPicPr>
          <p:nvPr/>
        </p:nvPicPr>
        <p:blipFill>
          <a:blip r:embed="rId5"/>
          <a:stretch>
            <a:fillRect/>
          </a:stretch>
        </p:blipFill>
        <p:spPr>
          <a:xfrm>
            <a:off x="0" y="6352408"/>
            <a:ext cx="6151998" cy="1005840"/>
          </a:xfrm>
          <a:prstGeom prst="rect">
            <a:avLst/>
          </a:prstGeom>
        </p:spPr>
      </p:pic>
      <p:pic>
        <p:nvPicPr>
          <p:cNvPr id="11" name="Picture 10">
            <a:extLst>
              <a:ext uri="{FF2B5EF4-FFF2-40B4-BE49-F238E27FC236}">
                <a16:creationId xmlns:a16="http://schemas.microsoft.com/office/drawing/2014/main" id="{0B430050-A478-15DB-0906-3A28E6C46096}"/>
              </a:ext>
            </a:extLst>
          </p:cNvPr>
          <p:cNvPicPr>
            <a:picLocks noChangeAspect="1"/>
          </p:cNvPicPr>
          <p:nvPr/>
        </p:nvPicPr>
        <p:blipFill>
          <a:blip r:embed="rId6"/>
          <a:stretch>
            <a:fillRect/>
          </a:stretch>
        </p:blipFill>
        <p:spPr>
          <a:xfrm>
            <a:off x="0" y="7504552"/>
            <a:ext cx="13005831" cy="363932"/>
          </a:xfrm>
          <a:prstGeom prst="rect">
            <a:avLst/>
          </a:prstGeom>
        </p:spPr>
      </p:pic>
      <p:pic>
        <p:nvPicPr>
          <p:cNvPr id="12" name="Picture 11">
            <a:extLst>
              <a:ext uri="{FF2B5EF4-FFF2-40B4-BE49-F238E27FC236}">
                <a16:creationId xmlns:a16="http://schemas.microsoft.com/office/drawing/2014/main" id="{5004CD60-3045-8CB7-45A9-8F28FFFC467A}"/>
              </a:ext>
            </a:extLst>
          </p:cNvPr>
          <p:cNvPicPr>
            <a:picLocks noChangeAspect="1"/>
          </p:cNvPicPr>
          <p:nvPr/>
        </p:nvPicPr>
        <p:blipFill>
          <a:blip r:embed="rId7"/>
          <a:stretch>
            <a:fillRect/>
          </a:stretch>
        </p:blipFill>
        <p:spPr>
          <a:xfrm>
            <a:off x="8579747" y="2809253"/>
            <a:ext cx="6050653" cy="2420261"/>
          </a:xfrm>
          <a:prstGeom prst="rect">
            <a:avLst/>
          </a:prstGeom>
        </p:spPr>
      </p:pic>
      <p:pic>
        <p:nvPicPr>
          <p:cNvPr id="13" name="Picture 12">
            <a:extLst>
              <a:ext uri="{FF2B5EF4-FFF2-40B4-BE49-F238E27FC236}">
                <a16:creationId xmlns:a16="http://schemas.microsoft.com/office/drawing/2014/main" id="{8DA84938-903B-6545-801D-99E5B295A191}"/>
              </a:ext>
            </a:extLst>
          </p:cNvPr>
          <p:cNvPicPr>
            <a:picLocks noChangeAspect="1"/>
          </p:cNvPicPr>
          <p:nvPr/>
        </p:nvPicPr>
        <p:blipFill>
          <a:blip r:embed="rId8"/>
          <a:stretch>
            <a:fillRect/>
          </a:stretch>
        </p:blipFill>
        <p:spPr>
          <a:xfrm>
            <a:off x="6633264" y="5302666"/>
            <a:ext cx="8118005" cy="1049742"/>
          </a:xfrm>
          <a:prstGeom prst="rect">
            <a:avLst/>
          </a:prstGeom>
        </p:spPr>
      </p:pic>
      <p:sp>
        <p:nvSpPr>
          <p:cNvPr id="3" name="Slide Number Placeholder 2">
            <a:extLst>
              <a:ext uri="{FF2B5EF4-FFF2-40B4-BE49-F238E27FC236}">
                <a16:creationId xmlns:a16="http://schemas.microsoft.com/office/drawing/2014/main" id="{82C97953-CAF0-5347-2CC5-4EF35EC903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290701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Applications of node embeddings</a:t>
            </a:r>
          </a:p>
        </p:txBody>
      </p:sp>
      <p:pic>
        <p:nvPicPr>
          <p:cNvPr id="3" name="Picture 2">
            <a:extLst>
              <a:ext uri="{FF2B5EF4-FFF2-40B4-BE49-F238E27FC236}">
                <a16:creationId xmlns:a16="http://schemas.microsoft.com/office/drawing/2014/main" id="{38FCBD78-0E72-6A71-BABB-E4A41F043701}"/>
              </a:ext>
            </a:extLst>
          </p:cNvPr>
          <p:cNvPicPr>
            <a:picLocks noChangeAspect="1"/>
          </p:cNvPicPr>
          <p:nvPr/>
        </p:nvPicPr>
        <p:blipFill>
          <a:blip r:embed="rId3"/>
          <a:stretch>
            <a:fillRect/>
          </a:stretch>
        </p:blipFill>
        <p:spPr>
          <a:xfrm>
            <a:off x="265176" y="1412472"/>
            <a:ext cx="14222408" cy="3598439"/>
          </a:xfrm>
          <a:prstGeom prst="rect">
            <a:avLst/>
          </a:prstGeom>
        </p:spPr>
      </p:pic>
      <p:sp>
        <p:nvSpPr>
          <p:cNvPr id="2" name="Slide Number Placeholder 1">
            <a:extLst>
              <a:ext uri="{FF2B5EF4-FFF2-40B4-BE49-F238E27FC236}">
                <a16:creationId xmlns:a16="http://schemas.microsoft.com/office/drawing/2014/main" id="{EA6B57CA-D7E7-CD6B-9092-BA6B11CF02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2773577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Graph Neural Nets (GNNs)</a:t>
            </a:r>
          </a:p>
        </p:txBody>
      </p:sp>
      <p:pic>
        <p:nvPicPr>
          <p:cNvPr id="2" name="Picture 1">
            <a:extLst>
              <a:ext uri="{FF2B5EF4-FFF2-40B4-BE49-F238E27FC236}">
                <a16:creationId xmlns:a16="http://schemas.microsoft.com/office/drawing/2014/main" id="{94B81BD6-5781-AE99-D96B-C6813599A119}"/>
              </a:ext>
            </a:extLst>
          </p:cNvPr>
          <p:cNvPicPr>
            <a:picLocks noChangeAspect="1"/>
          </p:cNvPicPr>
          <p:nvPr/>
        </p:nvPicPr>
        <p:blipFill>
          <a:blip r:embed="rId3"/>
          <a:stretch>
            <a:fillRect/>
          </a:stretch>
        </p:blipFill>
        <p:spPr>
          <a:xfrm>
            <a:off x="2788655" y="1005840"/>
            <a:ext cx="9053089" cy="3511296"/>
          </a:xfrm>
          <a:prstGeom prst="rect">
            <a:avLst/>
          </a:prstGeom>
        </p:spPr>
      </p:pic>
      <p:pic>
        <p:nvPicPr>
          <p:cNvPr id="4" name="Picture 3">
            <a:extLst>
              <a:ext uri="{FF2B5EF4-FFF2-40B4-BE49-F238E27FC236}">
                <a16:creationId xmlns:a16="http://schemas.microsoft.com/office/drawing/2014/main" id="{C0B2F7AF-085B-E856-318B-C87C833D7FA4}"/>
              </a:ext>
            </a:extLst>
          </p:cNvPr>
          <p:cNvPicPr>
            <a:picLocks noChangeAspect="1"/>
          </p:cNvPicPr>
          <p:nvPr/>
        </p:nvPicPr>
        <p:blipFill>
          <a:blip r:embed="rId4"/>
          <a:stretch>
            <a:fillRect/>
          </a:stretch>
        </p:blipFill>
        <p:spPr>
          <a:xfrm>
            <a:off x="539495" y="5025238"/>
            <a:ext cx="13409215" cy="2600857"/>
          </a:xfrm>
          <a:prstGeom prst="rect">
            <a:avLst/>
          </a:prstGeom>
        </p:spPr>
      </p:pic>
      <p:sp>
        <p:nvSpPr>
          <p:cNvPr id="3" name="Slide Number Placeholder 2">
            <a:extLst>
              <a:ext uri="{FF2B5EF4-FFF2-40B4-BE49-F238E27FC236}">
                <a16:creationId xmlns:a16="http://schemas.microsoft.com/office/drawing/2014/main" id="{D7909350-6B3E-0B0F-4F10-ACD830F950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256294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Graph Neural Nets (GNNs)</a:t>
            </a:r>
          </a:p>
        </p:txBody>
      </p:sp>
      <p:pic>
        <p:nvPicPr>
          <p:cNvPr id="2" name="Picture 1">
            <a:extLst>
              <a:ext uri="{FF2B5EF4-FFF2-40B4-BE49-F238E27FC236}">
                <a16:creationId xmlns:a16="http://schemas.microsoft.com/office/drawing/2014/main" id="{94B81BD6-5781-AE99-D96B-C6813599A119}"/>
              </a:ext>
            </a:extLst>
          </p:cNvPr>
          <p:cNvPicPr>
            <a:picLocks noChangeAspect="1"/>
          </p:cNvPicPr>
          <p:nvPr/>
        </p:nvPicPr>
        <p:blipFill>
          <a:blip r:embed="rId3"/>
          <a:stretch>
            <a:fillRect/>
          </a:stretch>
        </p:blipFill>
        <p:spPr>
          <a:xfrm>
            <a:off x="7076385" y="3602736"/>
            <a:ext cx="7544065" cy="2926012"/>
          </a:xfrm>
          <a:prstGeom prst="rect">
            <a:avLst/>
          </a:prstGeom>
        </p:spPr>
      </p:pic>
      <p:pic>
        <p:nvPicPr>
          <p:cNvPr id="3" name="Picture 2">
            <a:extLst>
              <a:ext uri="{FF2B5EF4-FFF2-40B4-BE49-F238E27FC236}">
                <a16:creationId xmlns:a16="http://schemas.microsoft.com/office/drawing/2014/main" id="{6F0FF701-BBB9-C5B7-F2EE-9F6E4F8CF80E}"/>
              </a:ext>
            </a:extLst>
          </p:cNvPr>
          <p:cNvPicPr>
            <a:picLocks noChangeAspect="1"/>
          </p:cNvPicPr>
          <p:nvPr/>
        </p:nvPicPr>
        <p:blipFill>
          <a:blip r:embed="rId4"/>
          <a:stretch>
            <a:fillRect/>
          </a:stretch>
        </p:blipFill>
        <p:spPr>
          <a:xfrm>
            <a:off x="50292" y="987552"/>
            <a:ext cx="8273442" cy="3394964"/>
          </a:xfrm>
          <a:prstGeom prst="rect">
            <a:avLst/>
          </a:prstGeom>
        </p:spPr>
      </p:pic>
      <p:pic>
        <p:nvPicPr>
          <p:cNvPr id="5" name="Picture 4">
            <a:extLst>
              <a:ext uri="{FF2B5EF4-FFF2-40B4-BE49-F238E27FC236}">
                <a16:creationId xmlns:a16="http://schemas.microsoft.com/office/drawing/2014/main" id="{54B4364A-D45F-8265-E99B-46BA4ABA0691}"/>
              </a:ext>
            </a:extLst>
          </p:cNvPr>
          <p:cNvPicPr>
            <a:picLocks noChangeAspect="1"/>
          </p:cNvPicPr>
          <p:nvPr/>
        </p:nvPicPr>
        <p:blipFill>
          <a:blip r:embed="rId5"/>
          <a:stretch>
            <a:fillRect/>
          </a:stretch>
        </p:blipFill>
        <p:spPr>
          <a:xfrm>
            <a:off x="2804938" y="4834636"/>
            <a:ext cx="9020523" cy="2926012"/>
          </a:xfrm>
          <a:prstGeom prst="rect">
            <a:avLst/>
          </a:prstGeom>
        </p:spPr>
      </p:pic>
      <p:sp>
        <p:nvSpPr>
          <p:cNvPr id="4" name="Slide Number Placeholder 3">
            <a:extLst>
              <a:ext uri="{FF2B5EF4-FFF2-40B4-BE49-F238E27FC236}">
                <a16:creationId xmlns:a16="http://schemas.microsoft.com/office/drawing/2014/main" id="{F1128C4F-BBB6-72C2-C7ED-90F8CB7EA9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104501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xit" presetSubtype="10" fill="hold" nodeType="withEffect">
                                  <p:stCondLst>
                                    <p:cond delay="0"/>
                                  </p:stCondLst>
                                  <p:childTnLst>
                                    <p:animEffect transition="out" filter="blinds(horizontal)">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Decoder &amp; training with binary cross-entropy loss</a:t>
            </a:r>
          </a:p>
        </p:txBody>
      </p:sp>
      <p:pic>
        <p:nvPicPr>
          <p:cNvPr id="4" name="Picture 3">
            <a:extLst>
              <a:ext uri="{FF2B5EF4-FFF2-40B4-BE49-F238E27FC236}">
                <a16:creationId xmlns:a16="http://schemas.microsoft.com/office/drawing/2014/main" id="{EB65C3AE-2B99-A7CE-6544-F761720C5EEC}"/>
              </a:ext>
            </a:extLst>
          </p:cNvPr>
          <p:cNvPicPr>
            <a:picLocks noChangeAspect="1"/>
          </p:cNvPicPr>
          <p:nvPr/>
        </p:nvPicPr>
        <p:blipFill>
          <a:blip r:embed="rId3"/>
          <a:stretch>
            <a:fillRect/>
          </a:stretch>
        </p:blipFill>
        <p:spPr>
          <a:xfrm>
            <a:off x="273860" y="1005840"/>
            <a:ext cx="13570156" cy="3572079"/>
          </a:xfrm>
          <a:prstGeom prst="rect">
            <a:avLst/>
          </a:prstGeom>
        </p:spPr>
      </p:pic>
      <p:pic>
        <p:nvPicPr>
          <p:cNvPr id="7" name="Picture 6">
            <a:extLst>
              <a:ext uri="{FF2B5EF4-FFF2-40B4-BE49-F238E27FC236}">
                <a16:creationId xmlns:a16="http://schemas.microsoft.com/office/drawing/2014/main" id="{172D40B0-4312-8CD6-6A8F-DA77A0870121}"/>
              </a:ext>
            </a:extLst>
          </p:cNvPr>
          <p:cNvPicPr>
            <a:picLocks noChangeAspect="1"/>
          </p:cNvPicPr>
          <p:nvPr/>
        </p:nvPicPr>
        <p:blipFill>
          <a:blip r:embed="rId4"/>
          <a:stretch>
            <a:fillRect/>
          </a:stretch>
        </p:blipFill>
        <p:spPr>
          <a:xfrm>
            <a:off x="1225296" y="5029200"/>
            <a:ext cx="12350398" cy="942594"/>
          </a:xfrm>
          <a:prstGeom prst="rect">
            <a:avLst/>
          </a:prstGeom>
        </p:spPr>
      </p:pic>
      <p:sp>
        <p:nvSpPr>
          <p:cNvPr id="8" name="Title 1">
            <a:extLst>
              <a:ext uri="{FF2B5EF4-FFF2-40B4-BE49-F238E27FC236}">
                <a16:creationId xmlns:a16="http://schemas.microsoft.com/office/drawing/2014/main" id="{062DB8E8-CB22-EBD5-5AC6-C85C7B40BE57}"/>
              </a:ext>
            </a:extLst>
          </p:cNvPr>
          <p:cNvSpPr txBox="1">
            <a:spLocks/>
          </p:cNvSpPr>
          <p:nvPr/>
        </p:nvSpPr>
        <p:spPr>
          <a:xfrm>
            <a:off x="273860" y="1005839"/>
            <a:ext cx="13543894" cy="1950011"/>
          </a:xfrm>
          <a:prstGeom prst="rect">
            <a:avLst/>
          </a:prstGeom>
          <a:solidFill>
            <a:schemeClr val="lt1"/>
          </a:solid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solidFill>
                  <a:schemeClr val="tx1">
                    <a:lumMod val="75000"/>
                    <a:lumOff val="25000"/>
                  </a:schemeClr>
                </a:solidFill>
                <a:latin typeface="Comic Sans MS" pitchFamily="66" charset="0"/>
              </a:rPr>
              <a:t>Decoder:  dot-product of embedding at last layer with </a:t>
            </a:r>
            <a:r>
              <a:rPr lang="en-US" sz="3200" dirty="0" err="1">
                <a:solidFill>
                  <a:schemeClr val="tx1">
                    <a:lumMod val="75000"/>
                    <a:lumOff val="25000"/>
                  </a:schemeClr>
                </a:solidFill>
                <a:latin typeface="Comic Sans MS" pitchFamily="66" charset="0"/>
              </a:rPr>
              <a:t>softmax</a:t>
            </a:r>
            <a:r>
              <a:rPr lang="en-US" sz="3200" dirty="0">
                <a:solidFill>
                  <a:schemeClr val="tx1">
                    <a:lumMod val="75000"/>
                    <a:lumOff val="25000"/>
                  </a:schemeClr>
                </a:solidFill>
                <a:latin typeface="Comic Sans MS" pitchFamily="66" charset="0"/>
              </a:rPr>
              <a:t> vector D</a:t>
            </a:r>
          </a:p>
        </p:txBody>
      </p:sp>
      <p:sp>
        <p:nvSpPr>
          <p:cNvPr id="2" name="Slide Number Placeholder 1">
            <a:extLst>
              <a:ext uri="{FF2B5EF4-FFF2-40B4-BE49-F238E27FC236}">
                <a16:creationId xmlns:a16="http://schemas.microsoft.com/office/drawing/2014/main" id="{CFF548F4-595E-552B-A72F-565E426CC0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Tree>
    <p:extLst>
      <p:ext uri="{BB962C8B-B14F-4D97-AF65-F5344CB8AC3E}">
        <p14:creationId xmlns:p14="http://schemas.microsoft.com/office/powerpoint/2010/main" val="3599289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A GNN application: polypharmacy side effects</a:t>
            </a:r>
          </a:p>
        </p:txBody>
      </p:sp>
      <p:pic>
        <p:nvPicPr>
          <p:cNvPr id="2" name="Picture 1">
            <a:extLst>
              <a:ext uri="{FF2B5EF4-FFF2-40B4-BE49-F238E27FC236}">
                <a16:creationId xmlns:a16="http://schemas.microsoft.com/office/drawing/2014/main" id="{D5A61805-1B9C-838D-853B-63D4AF0C7FCB}"/>
              </a:ext>
            </a:extLst>
          </p:cNvPr>
          <p:cNvPicPr>
            <a:picLocks noChangeAspect="1"/>
          </p:cNvPicPr>
          <p:nvPr/>
        </p:nvPicPr>
        <p:blipFill>
          <a:blip r:embed="rId3"/>
          <a:stretch>
            <a:fillRect/>
          </a:stretch>
        </p:blipFill>
        <p:spPr>
          <a:xfrm>
            <a:off x="466343" y="1211670"/>
            <a:ext cx="9451429" cy="4658777"/>
          </a:xfrm>
          <a:prstGeom prst="rect">
            <a:avLst/>
          </a:prstGeom>
        </p:spPr>
      </p:pic>
      <p:pic>
        <p:nvPicPr>
          <p:cNvPr id="3" name="Picture 2">
            <a:extLst>
              <a:ext uri="{FF2B5EF4-FFF2-40B4-BE49-F238E27FC236}">
                <a16:creationId xmlns:a16="http://schemas.microsoft.com/office/drawing/2014/main" id="{D33F2802-C067-8423-2B5D-FDC3C5B28B80}"/>
              </a:ext>
            </a:extLst>
          </p:cNvPr>
          <p:cNvPicPr>
            <a:picLocks noChangeAspect="1"/>
          </p:cNvPicPr>
          <p:nvPr/>
        </p:nvPicPr>
        <p:blipFill>
          <a:blip r:embed="rId4"/>
          <a:stretch>
            <a:fillRect/>
          </a:stretch>
        </p:blipFill>
        <p:spPr>
          <a:xfrm>
            <a:off x="1939256" y="1682497"/>
            <a:ext cx="12247454" cy="5541264"/>
          </a:xfrm>
          <a:prstGeom prst="rect">
            <a:avLst/>
          </a:prstGeom>
        </p:spPr>
      </p:pic>
      <p:sp>
        <p:nvSpPr>
          <p:cNvPr id="4" name="Slide Number Placeholder 3">
            <a:extLst>
              <a:ext uri="{FF2B5EF4-FFF2-40B4-BE49-F238E27FC236}">
                <a16:creationId xmlns:a16="http://schemas.microsoft.com/office/drawing/2014/main" id="{7717C3F3-A184-503F-CD45-CA0CF45EFF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35022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3" presetClass="exit" presetSubtype="10" fill="hold" nodeType="withEffect">
                                  <p:stCondLst>
                                    <p:cond delay="0"/>
                                  </p:stCondLst>
                                  <p:childTnLst>
                                    <p:animEffect transition="out" filter="blinds(horizontal)">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GNN - encoders</a:t>
            </a:r>
          </a:p>
        </p:txBody>
      </p:sp>
      <p:pic>
        <p:nvPicPr>
          <p:cNvPr id="4" name="Picture 3">
            <a:extLst>
              <a:ext uri="{FF2B5EF4-FFF2-40B4-BE49-F238E27FC236}">
                <a16:creationId xmlns:a16="http://schemas.microsoft.com/office/drawing/2014/main" id="{CAE8E3D4-8891-B28C-F6B2-A576A1E50B00}"/>
              </a:ext>
            </a:extLst>
          </p:cNvPr>
          <p:cNvPicPr>
            <a:picLocks noChangeAspect="1"/>
          </p:cNvPicPr>
          <p:nvPr/>
        </p:nvPicPr>
        <p:blipFill>
          <a:blip r:embed="rId3"/>
          <a:stretch>
            <a:fillRect/>
          </a:stretch>
        </p:blipFill>
        <p:spPr>
          <a:xfrm>
            <a:off x="1225296" y="1243584"/>
            <a:ext cx="12692081" cy="5742432"/>
          </a:xfrm>
          <a:prstGeom prst="rect">
            <a:avLst/>
          </a:prstGeom>
        </p:spPr>
      </p:pic>
      <p:sp>
        <p:nvSpPr>
          <p:cNvPr id="2" name="Slide Number Placeholder 1">
            <a:extLst>
              <a:ext uri="{FF2B5EF4-FFF2-40B4-BE49-F238E27FC236}">
                <a16:creationId xmlns:a16="http://schemas.microsoft.com/office/drawing/2014/main" id="{CAD1B7C8-16E9-54EF-E0D3-3B58E84BED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1034532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GNN - decoders</a:t>
            </a:r>
          </a:p>
        </p:txBody>
      </p:sp>
      <p:pic>
        <p:nvPicPr>
          <p:cNvPr id="5" name="Picture 4">
            <a:extLst>
              <a:ext uri="{FF2B5EF4-FFF2-40B4-BE49-F238E27FC236}">
                <a16:creationId xmlns:a16="http://schemas.microsoft.com/office/drawing/2014/main" id="{AFEBF6FA-800C-7C5C-BBED-E66105DE5702}"/>
              </a:ext>
            </a:extLst>
          </p:cNvPr>
          <p:cNvPicPr>
            <a:picLocks noChangeAspect="1"/>
          </p:cNvPicPr>
          <p:nvPr/>
        </p:nvPicPr>
        <p:blipFill>
          <a:blip r:embed="rId3"/>
          <a:stretch>
            <a:fillRect/>
          </a:stretch>
        </p:blipFill>
        <p:spPr>
          <a:xfrm>
            <a:off x="211559" y="1150828"/>
            <a:ext cx="13786347" cy="6237524"/>
          </a:xfrm>
          <a:prstGeom prst="rect">
            <a:avLst/>
          </a:prstGeom>
        </p:spPr>
      </p:pic>
      <p:sp>
        <p:nvSpPr>
          <p:cNvPr id="2" name="Slide Number Placeholder 1">
            <a:extLst>
              <a:ext uri="{FF2B5EF4-FFF2-40B4-BE49-F238E27FC236}">
                <a16:creationId xmlns:a16="http://schemas.microsoft.com/office/drawing/2014/main" id="{61A1269F-CE0F-D39F-0C2D-94129B0B42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Tree>
    <p:extLst>
      <p:ext uri="{BB962C8B-B14F-4D97-AF65-F5344CB8AC3E}">
        <p14:creationId xmlns:p14="http://schemas.microsoft.com/office/powerpoint/2010/main" val="3551715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Deep generative models for graphs</a:t>
            </a:r>
          </a:p>
        </p:txBody>
      </p:sp>
      <p:pic>
        <p:nvPicPr>
          <p:cNvPr id="2" name="Picture 1">
            <a:extLst>
              <a:ext uri="{FF2B5EF4-FFF2-40B4-BE49-F238E27FC236}">
                <a16:creationId xmlns:a16="http://schemas.microsoft.com/office/drawing/2014/main" id="{2BD9F1A0-7D41-D2A5-447A-C0F95B8EFEF4}"/>
              </a:ext>
            </a:extLst>
          </p:cNvPr>
          <p:cNvPicPr>
            <a:picLocks noChangeAspect="1"/>
          </p:cNvPicPr>
          <p:nvPr/>
        </p:nvPicPr>
        <p:blipFill>
          <a:blip r:embed="rId3"/>
          <a:stretch>
            <a:fillRect/>
          </a:stretch>
        </p:blipFill>
        <p:spPr>
          <a:xfrm>
            <a:off x="1005839" y="1044043"/>
            <a:ext cx="11917463" cy="6141514"/>
          </a:xfrm>
          <a:prstGeom prst="rect">
            <a:avLst/>
          </a:prstGeom>
        </p:spPr>
      </p:pic>
      <p:sp>
        <p:nvSpPr>
          <p:cNvPr id="3" name="Slide Number Placeholder 2">
            <a:extLst>
              <a:ext uri="{FF2B5EF4-FFF2-40B4-BE49-F238E27FC236}">
                <a16:creationId xmlns:a16="http://schemas.microsoft.com/office/drawing/2014/main" id="{46ACD83C-FEC2-17ED-A4A1-796C912BB9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spTree>
    <p:extLst>
      <p:ext uri="{BB962C8B-B14F-4D97-AF65-F5344CB8AC3E}">
        <p14:creationId xmlns:p14="http://schemas.microsoft.com/office/powerpoint/2010/main" val="2451391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3784705" y="1071296"/>
            <a:ext cx="7100677" cy="5846762"/>
          </a:xfrm>
          <a:prstGeom prst="hexagon">
            <a:avLst>
              <a:gd name="adj" fmla="val 25000"/>
              <a:gd name="vf" fmla="val 115470"/>
            </a:avLst>
          </a:prstGeom>
          <a:solidFill>
            <a:srgbClr val="EFB210"/>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0" u="none" strike="noStrike" cap="none" dirty="0">
                <a:solidFill>
                  <a:srgbClr val="1F3A4F"/>
                </a:solidFill>
                <a:latin typeface="Helvetica Neue"/>
                <a:ea typeface="Helvetica Neue"/>
                <a:cs typeface="Helvetica Neue"/>
                <a:sym typeface="Helvetica Neue"/>
              </a:rPr>
              <a:t>Networks are everywhere</a:t>
            </a:r>
            <a:endParaRPr dirty="0"/>
          </a:p>
        </p:txBody>
      </p:sp>
    </p:spTree>
    <p:extLst>
      <p:ext uri="{BB962C8B-B14F-4D97-AF65-F5344CB8AC3E}">
        <p14:creationId xmlns:p14="http://schemas.microsoft.com/office/powerpoint/2010/main" val="13565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3784705" y="1071296"/>
            <a:ext cx="7100677" cy="5846762"/>
          </a:xfrm>
          <a:prstGeom prst="hexagon">
            <a:avLst>
              <a:gd name="adj" fmla="val 25000"/>
              <a:gd name="vf" fmla="val 115470"/>
            </a:avLst>
          </a:prstGeom>
          <a:solidFill>
            <a:srgbClr val="EFB210"/>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0" u="none" strike="noStrike" cap="none" dirty="0">
                <a:solidFill>
                  <a:srgbClr val="1F3A4F"/>
                </a:solidFill>
                <a:latin typeface="Helvetica Neue"/>
                <a:ea typeface="Helvetica Neue"/>
                <a:cs typeface="Helvetica Neue"/>
                <a:sym typeface="Helvetica Neue"/>
              </a:rPr>
              <a:t>Statistical sampling &amp; inference on networks</a:t>
            </a:r>
            <a:endParaRPr dirty="0"/>
          </a:p>
        </p:txBody>
      </p:sp>
    </p:spTree>
    <p:extLst>
      <p:ext uri="{BB962C8B-B14F-4D97-AF65-F5344CB8AC3E}">
        <p14:creationId xmlns:p14="http://schemas.microsoft.com/office/powerpoint/2010/main" val="27138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51737" y="-97213"/>
            <a:ext cx="12618720" cy="1005840"/>
          </a:xfrm>
        </p:spPr>
        <p:txBody>
          <a:bodyPr>
            <a:normAutofit/>
          </a:bodyPr>
          <a:lstStyle/>
          <a:p>
            <a:pPr algn="ctr"/>
            <a:r>
              <a:rPr lang="en-US" sz="4000" dirty="0">
                <a:solidFill>
                  <a:srgbClr val="FF0000"/>
                </a:solidFill>
                <a:latin typeface="Comic Sans MS" pitchFamily="66" charset="0"/>
              </a:rPr>
              <a:t>Network sampling strategies</a:t>
            </a:r>
          </a:p>
        </p:txBody>
      </p:sp>
      <p:sp>
        <p:nvSpPr>
          <p:cNvPr id="4" name="Slide Number Placeholder 3">
            <a:extLst>
              <a:ext uri="{FF2B5EF4-FFF2-40B4-BE49-F238E27FC236}">
                <a16:creationId xmlns:a16="http://schemas.microsoft.com/office/drawing/2014/main" id="{899BDA81-77B9-B84D-A75D-9C706105B579}"/>
              </a:ext>
            </a:extLst>
          </p:cNvPr>
          <p:cNvSpPr>
            <a:spLocks noGrp="1"/>
          </p:cNvSpPr>
          <p:nvPr>
            <p:ph type="sldNum" idx="12"/>
          </p:nvPr>
        </p:nvSpPr>
        <p:spPr>
          <a:xfrm>
            <a:off x="11345732" y="7927585"/>
            <a:ext cx="3413760" cy="438150"/>
          </a:xfrm>
        </p:spPr>
        <p:txBody>
          <a:bodyPr/>
          <a:lstStyle/>
          <a:p>
            <a:pPr marL="0" lvl="0" indent="0" algn="r" rtl="0">
              <a:spcBef>
                <a:spcPts val="0"/>
              </a:spcBef>
              <a:spcAft>
                <a:spcPts val="0"/>
              </a:spcAft>
              <a:buNone/>
            </a:pPr>
            <a:fld id="{00000000-1234-1234-1234-123412341234}" type="slidenum">
              <a:rPr lang="en-US" smtClean="0"/>
              <a:t>51</a:t>
            </a:fld>
            <a:endParaRPr lang="en-US" dirty="0"/>
          </a:p>
        </p:txBody>
      </p:sp>
      <p:pic>
        <p:nvPicPr>
          <p:cNvPr id="7" name="Picture 6">
            <a:extLst>
              <a:ext uri="{FF2B5EF4-FFF2-40B4-BE49-F238E27FC236}">
                <a16:creationId xmlns:a16="http://schemas.microsoft.com/office/drawing/2014/main" id="{E4194411-4992-E77D-4073-07A56E85534E}"/>
              </a:ext>
            </a:extLst>
          </p:cNvPr>
          <p:cNvPicPr>
            <a:picLocks noChangeAspect="1"/>
          </p:cNvPicPr>
          <p:nvPr/>
        </p:nvPicPr>
        <p:blipFill>
          <a:blip r:embed="rId3"/>
          <a:stretch>
            <a:fillRect/>
          </a:stretch>
        </p:blipFill>
        <p:spPr>
          <a:xfrm>
            <a:off x="8647557" y="908627"/>
            <a:ext cx="5422900" cy="5118100"/>
          </a:xfrm>
          <a:prstGeom prst="rect">
            <a:avLst/>
          </a:prstGeom>
        </p:spPr>
      </p:pic>
      <p:pic>
        <p:nvPicPr>
          <p:cNvPr id="9" name="Picture 8">
            <a:extLst>
              <a:ext uri="{FF2B5EF4-FFF2-40B4-BE49-F238E27FC236}">
                <a16:creationId xmlns:a16="http://schemas.microsoft.com/office/drawing/2014/main" id="{278A0CCF-5864-380D-5174-AD6E95364A2C}"/>
              </a:ext>
            </a:extLst>
          </p:cNvPr>
          <p:cNvPicPr>
            <a:picLocks noChangeAspect="1"/>
          </p:cNvPicPr>
          <p:nvPr/>
        </p:nvPicPr>
        <p:blipFill>
          <a:blip r:embed="rId4"/>
          <a:stretch>
            <a:fillRect/>
          </a:stretch>
        </p:blipFill>
        <p:spPr>
          <a:xfrm>
            <a:off x="559943" y="908627"/>
            <a:ext cx="7721600" cy="5219700"/>
          </a:xfrm>
          <a:prstGeom prst="rect">
            <a:avLst/>
          </a:prstGeom>
        </p:spPr>
      </p:pic>
      <p:pic>
        <p:nvPicPr>
          <p:cNvPr id="12" name="Picture 11">
            <a:extLst>
              <a:ext uri="{FF2B5EF4-FFF2-40B4-BE49-F238E27FC236}">
                <a16:creationId xmlns:a16="http://schemas.microsoft.com/office/drawing/2014/main" id="{D6E2214C-88BA-C675-1775-B66BF670129D}"/>
              </a:ext>
            </a:extLst>
          </p:cNvPr>
          <p:cNvPicPr>
            <a:picLocks noChangeAspect="1"/>
          </p:cNvPicPr>
          <p:nvPr/>
        </p:nvPicPr>
        <p:blipFill>
          <a:blip r:embed="rId5"/>
          <a:stretch>
            <a:fillRect/>
          </a:stretch>
        </p:blipFill>
        <p:spPr>
          <a:xfrm>
            <a:off x="193928" y="6253285"/>
            <a:ext cx="6849993" cy="1378438"/>
          </a:xfrm>
          <a:prstGeom prst="rect">
            <a:avLst/>
          </a:prstGeom>
        </p:spPr>
      </p:pic>
      <p:pic>
        <p:nvPicPr>
          <p:cNvPr id="14" name="Picture 13">
            <a:extLst>
              <a:ext uri="{FF2B5EF4-FFF2-40B4-BE49-F238E27FC236}">
                <a16:creationId xmlns:a16="http://schemas.microsoft.com/office/drawing/2014/main" id="{4A3A6879-ACFA-2F51-A09A-0DB71737EC69}"/>
              </a:ext>
            </a:extLst>
          </p:cNvPr>
          <p:cNvPicPr>
            <a:picLocks noChangeAspect="1"/>
          </p:cNvPicPr>
          <p:nvPr/>
        </p:nvPicPr>
        <p:blipFill>
          <a:blip r:embed="rId6"/>
          <a:stretch>
            <a:fillRect/>
          </a:stretch>
        </p:blipFill>
        <p:spPr>
          <a:xfrm>
            <a:off x="9604619" y="6806623"/>
            <a:ext cx="4178300" cy="1028700"/>
          </a:xfrm>
          <a:prstGeom prst="rect">
            <a:avLst/>
          </a:prstGeom>
        </p:spPr>
      </p:pic>
      <p:pic>
        <p:nvPicPr>
          <p:cNvPr id="17" name="Picture 16">
            <a:extLst>
              <a:ext uri="{FF2B5EF4-FFF2-40B4-BE49-F238E27FC236}">
                <a16:creationId xmlns:a16="http://schemas.microsoft.com/office/drawing/2014/main" id="{7343A9B8-4378-826B-4A78-35C43C297D0A}"/>
              </a:ext>
            </a:extLst>
          </p:cNvPr>
          <p:cNvPicPr>
            <a:picLocks noChangeAspect="1"/>
          </p:cNvPicPr>
          <p:nvPr/>
        </p:nvPicPr>
        <p:blipFill>
          <a:blip r:embed="rId7"/>
          <a:stretch>
            <a:fillRect/>
          </a:stretch>
        </p:blipFill>
        <p:spPr>
          <a:xfrm>
            <a:off x="11560419" y="6341208"/>
            <a:ext cx="1638300" cy="431800"/>
          </a:xfrm>
          <a:prstGeom prst="rect">
            <a:avLst/>
          </a:prstGeom>
        </p:spPr>
      </p:pic>
    </p:spTree>
    <p:extLst>
      <p:ext uri="{BB962C8B-B14F-4D97-AF65-F5344CB8AC3E}">
        <p14:creationId xmlns:p14="http://schemas.microsoft.com/office/powerpoint/2010/main" val="1430111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51737" y="-97213"/>
            <a:ext cx="12618720" cy="1005840"/>
          </a:xfrm>
        </p:spPr>
        <p:txBody>
          <a:bodyPr>
            <a:normAutofit/>
          </a:bodyPr>
          <a:lstStyle/>
          <a:p>
            <a:pPr algn="ctr"/>
            <a:r>
              <a:rPr lang="en-US" sz="4000" dirty="0">
                <a:solidFill>
                  <a:srgbClr val="FF0000"/>
                </a:solidFill>
                <a:latin typeface="Comic Sans MS" pitchFamily="66" charset="0"/>
              </a:rPr>
              <a:t>Network sampling strategies</a:t>
            </a:r>
          </a:p>
        </p:txBody>
      </p:sp>
      <p:sp>
        <p:nvSpPr>
          <p:cNvPr id="4" name="Slide Number Placeholder 3">
            <a:extLst>
              <a:ext uri="{FF2B5EF4-FFF2-40B4-BE49-F238E27FC236}">
                <a16:creationId xmlns:a16="http://schemas.microsoft.com/office/drawing/2014/main" id="{899BDA81-77B9-B84D-A75D-9C706105B579}"/>
              </a:ext>
            </a:extLst>
          </p:cNvPr>
          <p:cNvSpPr>
            <a:spLocks noGrp="1"/>
          </p:cNvSpPr>
          <p:nvPr>
            <p:ph type="sldNum" idx="12"/>
          </p:nvPr>
        </p:nvSpPr>
        <p:spPr>
          <a:xfrm>
            <a:off x="11345732" y="7927585"/>
            <a:ext cx="3413760" cy="438150"/>
          </a:xfrm>
        </p:spPr>
        <p:txBody>
          <a:bodyPr/>
          <a:lstStyle/>
          <a:p>
            <a:pPr marL="0" lvl="0" indent="0" algn="r" rtl="0">
              <a:spcBef>
                <a:spcPts val="0"/>
              </a:spcBef>
              <a:spcAft>
                <a:spcPts val="0"/>
              </a:spcAft>
              <a:buNone/>
            </a:pPr>
            <a:fld id="{00000000-1234-1234-1234-123412341234}" type="slidenum">
              <a:rPr lang="en-US" smtClean="0"/>
              <a:t>52</a:t>
            </a:fld>
            <a:endParaRPr lang="en-US" dirty="0"/>
          </a:p>
        </p:txBody>
      </p:sp>
      <p:pic>
        <p:nvPicPr>
          <p:cNvPr id="5" name="Picture 4">
            <a:extLst>
              <a:ext uri="{FF2B5EF4-FFF2-40B4-BE49-F238E27FC236}">
                <a16:creationId xmlns:a16="http://schemas.microsoft.com/office/drawing/2014/main" id="{FAA71BD1-4E69-5968-6160-9E0D6945BB0C}"/>
              </a:ext>
            </a:extLst>
          </p:cNvPr>
          <p:cNvPicPr>
            <a:picLocks noChangeAspect="1"/>
          </p:cNvPicPr>
          <p:nvPr/>
        </p:nvPicPr>
        <p:blipFill>
          <a:blip r:embed="rId3"/>
          <a:stretch>
            <a:fillRect/>
          </a:stretch>
        </p:blipFill>
        <p:spPr>
          <a:xfrm>
            <a:off x="-11303" y="908627"/>
            <a:ext cx="7772400" cy="5026390"/>
          </a:xfrm>
          <a:prstGeom prst="rect">
            <a:avLst/>
          </a:prstGeom>
        </p:spPr>
      </p:pic>
      <p:pic>
        <p:nvPicPr>
          <p:cNvPr id="2" name="Picture 1">
            <a:extLst>
              <a:ext uri="{FF2B5EF4-FFF2-40B4-BE49-F238E27FC236}">
                <a16:creationId xmlns:a16="http://schemas.microsoft.com/office/drawing/2014/main" id="{481F9786-E0E7-00F0-2CC5-AFF138C21F46}"/>
              </a:ext>
            </a:extLst>
          </p:cNvPr>
          <p:cNvPicPr>
            <a:picLocks noChangeAspect="1"/>
          </p:cNvPicPr>
          <p:nvPr/>
        </p:nvPicPr>
        <p:blipFill>
          <a:blip r:embed="rId4"/>
          <a:stretch>
            <a:fillRect/>
          </a:stretch>
        </p:blipFill>
        <p:spPr>
          <a:xfrm>
            <a:off x="365857" y="908627"/>
            <a:ext cx="5422900" cy="5118100"/>
          </a:xfrm>
          <a:prstGeom prst="rect">
            <a:avLst/>
          </a:prstGeom>
        </p:spPr>
      </p:pic>
      <p:pic>
        <p:nvPicPr>
          <p:cNvPr id="3" name="Picture 2">
            <a:extLst>
              <a:ext uri="{FF2B5EF4-FFF2-40B4-BE49-F238E27FC236}">
                <a16:creationId xmlns:a16="http://schemas.microsoft.com/office/drawing/2014/main" id="{946693CE-06C4-FB87-1A86-182089CB9506}"/>
              </a:ext>
            </a:extLst>
          </p:cNvPr>
          <p:cNvPicPr>
            <a:picLocks noChangeAspect="1"/>
          </p:cNvPicPr>
          <p:nvPr/>
        </p:nvPicPr>
        <p:blipFill>
          <a:blip r:embed="rId5"/>
          <a:stretch>
            <a:fillRect/>
          </a:stretch>
        </p:blipFill>
        <p:spPr>
          <a:xfrm>
            <a:off x="8841643" y="908627"/>
            <a:ext cx="5422900" cy="5118100"/>
          </a:xfrm>
          <a:prstGeom prst="rect">
            <a:avLst/>
          </a:prstGeom>
        </p:spPr>
      </p:pic>
    </p:spTree>
    <p:extLst>
      <p:ext uri="{BB962C8B-B14F-4D97-AF65-F5344CB8AC3E}">
        <p14:creationId xmlns:p14="http://schemas.microsoft.com/office/powerpoint/2010/main" val="3993680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05840" y="0"/>
            <a:ext cx="12618720" cy="1005840"/>
          </a:xfrm>
        </p:spPr>
        <p:txBody>
          <a:bodyPr>
            <a:normAutofit fontScale="90000"/>
          </a:bodyPr>
          <a:lstStyle/>
          <a:p>
            <a:pPr algn="ctr"/>
            <a:r>
              <a:rPr lang="en-US" sz="4000" dirty="0">
                <a:solidFill>
                  <a:srgbClr val="FF0000"/>
                </a:solidFill>
                <a:latin typeface="Comic Sans MS" pitchFamily="66" charset="0"/>
              </a:rPr>
              <a:t>Estimation of “network totals” using Horvitz-Thompson</a:t>
            </a:r>
          </a:p>
        </p:txBody>
      </p:sp>
      <p:sp>
        <p:nvSpPr>
          <p:cNvPr id="4" name="Slide Number Placeholder 3">
            <a:extLst>
              <a:ext uri="{FF2B5EF4-FFF2-40B4-BE49-F238E27FC236}">
                <a16:creationId xmlns:a16="http://schemas.microsoft.com/office/drawing/2014/main" id="{899BDA81-77B9-B84D-A75D-9C706105B579}"/>
              </a:ext>
            </a:extLst>
          </p:cNvPr>
          <p:cNvSpPr>
            <a:spLocks noGrp="1"/>
          </p:cNvSpPr>
          <p:nvPr>
            <p:ph type="sldNum" idx="12"/>
          </p:nvPr>
        </p:nvSpPr>
        <p:spPr>
          <a:xfrm>
            <a:off x="11345732" y="7927585"/>
            <a:ext cx="3413760" cy="438150"/>
          </a:xfrm>
        </p:spPr>
        <p:txBody>
          <a:bodyPr/>
          <a:lstStyle/>
          <a:p>
            <a:pPr marL="0" lvl="0" indent="0" algn="r" rtl="0">
              <a:spcBef>
                <a:spcPts val="0"/>
              </a:spcBef>
              <a:spcAft>
                <a:spcPts val="0"/>
              </a:spcAft>
              <a:buNone/>
            </a:pPr>
            <a:fld id="{00000000-1234-1234-1234-123412341234}" type="slidenum">
              <a:rPr lang="en-US" smtClean="0"/>
              <a:t>53</a:t>
            </a:fld>
            <a:endParaRPr lang="en-US" dirty="0"/>
          </a:p>
        </p:txBody>
      </p:sp>
      <p:pic>
        <p:nvPicPr>
          <p:cNvPr id="8" name="Picture 7">
            <a:extLst>
              <a:ext uri="{FF2B5EF4-FFF2-40B4-BE49-F238E27FC236}">
                <a16:creationId xmlns:a16="http://schemas.microsoft.com/office/drawing/2014/main" id="{85CA5DEE-A9A9-13CA-B327-FDA59496D7C0}"/>
              </a:ext>
            </a:extLst>
          </p:cNvPr>
          <p:cNvPicPr>
            <a:picLocks noChangeAspect="1"/>
          </p:cNvPicPr>
          <p:nvPr/>
        </p:nvPicPr>
        <p:blipFill>
          <a:blip r:embed="rId3"/>
          <a:stretch>
            <a:fillRect/>
          </a:stretch>
        </p:blipFill>
        <p:spPr>
          <a:xfrm>
            <a:off x="5175942" y="1282143"/>
            <a:ext cx="3125376" cy="823743"/>
          </a:xfrm>
          <a:prstGeom prst="rect">
            <a:avLst/>
          </a:prstGeom>
        </p:spPr>
      </p:pic>
      <p:sp>
        <p:nvSpPr>
          <p:cNvPr id="9" name="TextBox 8">
            <a:extLst>
              <a:ext uri="{FF2B5EF4-FFF2-40B4-BE49-F238E27FC236}">
                <a16:creationId xmlns:a16="http://schemas.microsoft.com/office/drawing/2014/main" id="{456B902E-C713-9934-5AA8-1C110A85262C}"/>
              </a:ext>
            </a:extLst>
          </p:cNvPr>
          <p:cNvSpPr txBox="1"/>
          <p:nvPr/>
        </p:nvSpPr>
        <p:spPr>
          <a:xfrm>
            <a:off x="5627077" y="7315200"/>
            <a:ext cx="184731" cy="307777"/>
          </a:xfrm>
          <a:prstGeom prst="rect">
            <a:avLst/>
          </a:prstGeom>
          <a:noFill/>
        </p:spPr>
        <p:txBody>
          <a:bodyPr wrap="none" rtlCol="0">
            <a:spAutoFit/>
          </a:bodyPr>
          <a:lstStyle/>
          <a:p>
            <a:endParaRPr lang="en-CY" dirty="0"/>
          </a:p>
        </p:txBody>
      </p:sp>
      <p:pic>
        <p:nvPicPr>
          <p:cNvPr id="10" name="Picture 9">
            <a:extLst>
              <a:ext uri="{FF2B5EF4-FFF2-40B4-BE49-F238E27FC236}">
                <a16:creationId xmlns:a16="http://schemas.microsoft.com/office/drawing/2014/main" id="{AD2DEC1C-2BF3-25D7-E9A5-76054C171802}"/>
              </a:ext>
            </a:extLst>
          </p:cNvPr>
          <p:cNvPicPr>
            <a:picLocks noChangeAspect="1"/>
          </p:cNvPicPr>
          <p:nvPr/>
        </p:nvPicPr>
        <p:blipFill>
          <a:blip r:embed="rId4"/>
          <a:stretch>
            <a:fillRect/>
          </a:stretch>
        </p:blipFill>
        <p:spPr>
          <a:xfrm>
            <a:off x="258183" y="2491981"/>
            <a:ext cx="14114033" cy="1805101"/>
          </a:xfrm>
          <a:prstGeom prst="rect">
            <a:avLst/>
          </a:prstGeom>
        </p:spPr>
      </p:pic>
      <p:sp>
        <p:nvSpPr>
          <p:cNvPr id="11" name="TextBox 10">
            <a:extLst>
              <a:ext uri="{FF2B5EF4-FFF2-40B4-BE49-F238E27FC236}">
                <a16:creationId xmlns:a16="http://schemas.microsoft.com/office/drawing/2014/main" id="{4C43293C-C1B2-28A7-CDD8-BDA03622988E}"/>
              </a:ext>
            </a:extLst>
          </p:cNvPr>
          <p:cNvSpPr txBox="1"/>
          <p:nvPr/>
        </p:nvSpPr>
        <p:spPr>
          <a:xfrm>
            <a:off x="-2286000" y="-2971800"/>
            <a:ext cx="184731" cy="307777"/>
          </a:xfrm>
          <a:prstGeom prst="rect">
            <a:avLst/>
          </a:prstGeom>
          <a:noFill/>
        </p:spPr>
        <p:txBody>
          <a:bodyPr wrap="none" rtlCol="0">
            <a:spAutoFit/>
          </a:bodyPr>
          <a:lstStyle/>
          <a:p>
            <a:endParaRPr lang="en-CY"/>
          </a:p>
        </p:txBody>
      </p:sp>
      <p:pic>
        <p:nvPicPr>
          <p:cNvPr id="2" name="Picture 1">
            <a:extLst>
              <a:ext uri="{FF2B5EF4-FFF2-40B4-BE49-F238E27FC236}">
                <a16:creationId xmlns:a16="http://schemas.microsoft.com/office/drawing/2014/main" id="{2AD2C5CE-D399-6988-7271-0E221138ED3C}"/>
              </a:ext>
            </a:extLst>
          </p:cNvPr>
          <p:cNvPicPr>
            <a:picLocks noChangeAspect="1"/>
          </p:cNvPicPr>
          <p:nvPr/>
        </p:nvPicPr>
        <p:blipFill>
          <a:blip r:embed="rId5"/>
          <a:stretch>
            <a:fillRect/>
          </a:stretch>
        </p:blipFill>
        <p:spPr>
          <a:xfrm>
            <a:off x="402269" y="4947840"/>
            <a:ext cx="14357223" cy="1251856"/>
          </a:xfrm>
          <a:prstGeom prst="rect">
            <a:avLst/>
          </a:prstGeom>
        </p:spPr>
      </p:pic>
      <p:pic>
        <p:nvPicPr>
          <p:cNvPr id="3" name="Picture 2">
            <a:extLst>
              <a:ext uri="{FF2B5EF4-FFF2-40B4-BE49-F238E27FC236}">
                <a16:creationId xmlns:a16="http://schemas.microsoft.com/office/drawing/2014/main" id="{EAFF24FF-77CD-F0A2-1742-AA700B2FBDF2}"/>
              </a:ext>
            </a:extLst>
          </p:cNvPr>
          <p:cNvPicPr>
            <a:picLocks noChangeAspect="1"/>
          </p:cNvPicPr>
          <p:nvPr/>
        </p:nvPicPr>
        <p:blipFill>
          <a:blip r:embed="rId6"/>
          <a:stretch>
            <a:fillRect/>
          </a:stretch>
        </p:blipFill>
        <p:spPr>
          <a:xfrm>
            <a:off x="136587" y="6696635"/>
            <a:ext cx="14357223" cy="1251856"/>
          </a:xfrm>
          <a:prstGeom prst="rect">
            <a:avLst/>
          </a:prstGeom>
        </p:spPr>
      </p:pic>
    </p:spTree>
    <p:extLst>
      <p:ext uri="{BB962C8B-B14F-4D97-AF65-F5344CB8AC3E}">
        <p14:creationId xmlns:p14="http://schemas.microsoft.com/office/powerpoint/2010/main" val="2064775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21A64F-97FE-2169-8D76-A5AF96F54CAC}"/>
              </a:ext>
            </a:extLst>
          </p:cNvPr>
          <p:cNvPicPr>
            <a:picLocks noChangeAspect="1"/>
          </p:cNvPicPr>
          <p:nvPr/>
        </p:nvPicPr>
        <p:blipFill>
          <a:blip r:embed="rId3"/>
          <a:stretch>
            <a:fillRect/>
          </a:stretch>
        </p:blipFill>
        <p:spPr>
          <a:xfrm>
            <a:off x="3390333" y="990840"/>
            <a:ext cx="12729078" cy="1005840"/>
          </a:xfrm>
          <a:prstGeom prst="rect">
            <a:avLst/>
          </a:prstGeom>
        </p:spPr>
      </p:pic>
      <p:sp>
        <p:nvSpPr>
          <p:cNvPr id="6" name="Title 1"/>
          <p:cNvSpPr>
            <a:spLocks noGrp="1"/>
          </p:cNvSpPr>
          <p:nvPr>
            <p:ph type="title"/>
          </p:nvPr>
        </p:nvSpPr>
        <p:spPr>
          <a:xfrm>
            <a:off x="1005840" y="0"/>
            <a:ext cx="12618720" cy="1005840"/>
          </a:xfrm>
        </p:spPr>
        <p:txBody>
          <a:bodyPr>
            <a:normAutofit fontScale="90000"/>
          </a:bodyPr>
          <a:lstStyle/>
          <a:p>
            <a:pPr algn="ctr"/>
            <a:r>
              <a:rPr lang="en-US" sz="4000" dirty="0">
                <a:solidFill>
                  <a:srgbClr val="FF0000"/>
                </a:solidFill>
                <a:latin typeface="Comic Sans MS" pitchFamily="66" charset="0"/>
              </a:rPr>
              <a:t>Estimation of number of edges using Horvitz-Thompson</a:t>
            </a:r>
          </a:p>
        </p:txBody>
      </p:sp>
      <p:sp>
        <p:nvSpPr>
          <p:cNvPr id="4" name="Slide Number Placeholder 3">
            <a:extLst>
              <a:ext uri="{FF2B5EF4-FFF2-40B4-BE49-F238E27FC236}">
                <a16:creationId xmlns:a16="http://schemas.microsoft.com/office/drawing/2014/main" id="{899BDA81-77B9-B84D-A75D-9C706105B579}"/>
              </a:ext>
            </a:extLst>
          </p:cNvPr>
          <p:cNvSpPr>
            <a:spLocks noGrp="1"/>
          </p:cNvSpPr>
          <p:nvPr>
            <p:ph type="sldNum" idx="12"/>
          </p:nvPr>
        </p:nvSpPr>
        <p:spPr>
          <a:xfrm>
            <a:off x="11345732" y="7927585"/>
            <a:ext cx="3413760" cy="438150"/>
          </a:xfrm>
        </p:spPr>
        <p:txBody>
          <a:bodyPr/>
          <a:lstStyle/>
          <a:p>
            <a:pPr marL="0" lvl="0" indent="0" algn="r" rtl="0">
              <a:spcBef>
                <a:spcPts val="0"/>
              </a:spcBef>
              <a:spcAft>
                <a:spcPts val="0"/>
              </a:spcAft>
              <a:buNone/>
            </a:pPr>
            <a:fld id="{00000000-1234-1234-1234-123412341234}" type="slidenum">
              <a:rPr lang="en-US" smtClean="0"/>
              <a:t>54</a:t>
            </a:fld>
            <a:endParaRPr lang="en-US" dirty="0"/>
          </a:p>
        </p:txBody>
      </p:sp>
      <p:sp>
        <p:nvSpPr>
          <p:cNvPr id="9" name="TextBox 8">
            <a:extLst>
              <a:ext uri="{FF2B5EF4-FFF2-40B4-BE49-F238E27FC236}">
                <a16:creationId xmlns:a16="http://schemas.microsoft.com/office/drawing/2014/main" id="{456B902E-C713-9934-5AA8-1C110A85262C}"/>
              </a:ext>
            </a:extLst>
          </p:cNvPr>
          <p:cNvSpPr txBox="1"/>
          <p:nvPr/>
        </p:nvSpPr>
        <p:spPr>
          <a:xfrm>
            <a:off x="5627077" y="7315200"/>
            <a:ext cx="184731" cy="307777"/>
          </a:xfrm>
          <a:prstGeom prst="rect">
            <a:avLst/>
          </a:prstGeom>
          <a:noFill/>
        </p:spPr>
        <p:txBody>
          <a:bodyPr wrap="none" rtlCol="0">
            <a:spAutoFit/>
          </a:bodyPr>
          <a:lstStyle/>
          <a:p>
            <a:endParaRPr lang="en-CY" dirty="0"/>
          </a:p>
        </p:txBody>
      </p:sp>
      <p:sp>
        <p:nvSpPr>
          <p:cNvPr id="11" name="TextBox 10">
            <a:extLst>
              <a:ext uri="{FF2B5EF4-FFF2-40B4-BE49-F238E27FC236}">
                <a16:creationId xmlns:a16="http://schemas.microsoft.com/office/drawing/2014/main" id="{4C43293C-C1B2-28A7-CDD8-BDA03622988E}"/>
              </a:ext>
            </a:extLst>
          </p:cNvPr>
          <p:cNvSpPr txBox="1"/>
          <p:nvPr/>
        </p:nvSpPr>
        <p:spPr>
          <a:xfrm>
            <a:off x="-2286000" y="-2971800"/>
            <a:ext cx="184731" cy="307777"/>
          </a:xfrm>
          <a:prstGeom prst="rect">
            <a:avLst/>
          </a:prstGeom>
          <a:noFill/>
        </p:spPr>
        <p:txBody>
          <a:bodyPr wrap="none" rtlCol="0">
            <a:spAutoFit/>
          </a:bodyPr>
          <a:lstStyle/>
          <a:p>
            <a:endParaRPr lang="en-CY"/>
          </a:p>
        </p:txBody>
      </p:sp>
      <p:pic>
        <p:nvPicPr>
          <p:cNvPr id="5" name="Picture 4">
            <a:extLst>
              <a:ext uri="{FF2B5EF4-FFF2-40B4-BE49-F238E27FC236}">
                <a16:creationId xmlns:a16="http://schemas.microsoft.com/office/drawing/2014/main" id="{151BB41A-455D-B9EA-BE2D-D23F235ABB13}"/>
              </a:ext>
            </a:extLst>
          </p:cNvPr>
          <p:cNvPicPr>
            <a:picLocks noChangeAspect="1"/>
          </p:cNvPicPr>
          <p:nvPr/>
        </p:nvPicPr>
        <p:blipFill>
          <a:blip r:embed="rId4"/>
          <a:stretch>
            <a:fillRect/>
          </a:stretch>
        </p:blipFill>
        <p:spPr>
          <a:xfrm>
            <a:off x="-2308363" y="990840"/>
            <a:ext cx="10347463" cy="902231"/>
          </a:xfrm>
          <a:prstGeom prst="rect">
            <a:avLst/>
          </a:prstGeom>
        </p:spPr>
      </p:pic>
      <p:pic>
        <p:nvPicPr>
          <p:cNvPr id="12" name="Picture 11">
            <a:extLst>
              <a:ext uri="{FF2B5EF4-FFF2-40B4-BE49-F238E27FC236}">
                <a16:creationId xmlns:a16="http://schemas.microsoft.com/office/drawing/2014/main" id="{6752665F-647A-A182-45C1-9B02DA13A849}"/>
              </a:ext>
            </a:extLst>
          </p:cNvPr>
          <p:cNvPicPr>
            <a:picLocks noChangeAspect="1"/>
          </p:cNvPicPr>
          <p:nvPr/>
        </p:nvPicPr>
        <p:blipFill>
          <a:blip r:embed="rId5"/>
          <a:stretch>
            <a:fillRect/>
          </a:stretch>
        </p:blipFill>
        <p:spPr>
          <a:xfrm>
            <a:off x="1307672" y="2191740"/>
            <a:ext cx="3953992" cy="1005840"/>
          </a:xfrm>
          <a:prstGeom prst="rect">
            <a:avLst/>
          </a:prstGeom>
        </p:spPr>
      </p:pic>
      <p:pic>
        <p:nvPicPr>
          <p:cNvPr id="13" name="Picture 12">
            <a:extLst>
              <a:ext uri="{FF2B5EF4-FFF2-40B4-BE49-F238E27FC236}">
                <a16:creationId xmlns:a16="http://schemas.microsoft.com/office/drawing/2014/main" id="{A3ED794E-90F4-2B16-BA49-DDBBB30E631F}"/>
              </a:ext>
            </a:extLst>
          </p:cNvPr>
          <p:cNvPicPr>
            <a:picLocks noChangeAspect="1"/>
          </p:cNvPicPr>
          <p:nvPr/>
        </p:nvPicPr>
        <p:blipFill>
          <a:blip r:embed="rId6"/>
          <a:stretch>
            <a:fillRect/>
          </a:stretch>
        </p:blipFill>
        <p:spPr>
          <a:xfrm>
            <a:off x="7013132" y="2066608"/>
            <a:ext cx="7039942" cy="1166619"/>
          </a:xfrm>
          <a:prstGeom prst="rect">
            <a:avLst/>
          </a:prstGeom>
        </p:spPr>
      </p:pic>
      <p:pic>
        <p:nvPicPr>
          <p:cNvPr id="14" name="Picture 13">
            <a:extLst>
              <a:ext uri="{FF2B5EF4-FFF2-40B4-BE49-F238E27FC236}">
                <a16:creationId xmlns:a16="http://schemas.microsoft.com/office/drawing/2014/main" id="{E823AE9B-FEB2-864D-C2A6-23194E62A858}"/>
              </a:ext>
            </a:extLst>
          </p:cNvPr>
          <p:cNvPicPr>
            <a:picLocks noChangeAspect="1"/>
          </p:cNvPicPr>
          <p:nvPr/>
        </p:nvPicPr>
        <p:blipFill>
          <a:blip r:embed="rId7"/>
          <a:stretch>
            <a:fillRect/>
          </a:stretch>
        </p:blipFill>
        <p:spPr>
          <a:xfrm>
            <a:off x="1585840" y="3496249"/>
            <a:ext cx="11458720" cy="3298398"/>
          </a:xfrm>
          <a:prstGeom prst="rect">
            <a:avLst/>
          </a:prstGeom>
        </p:spPr>
      </p:pic>
    </p:spTree>
    <p:extLst>
      <p:ext uri="{BB962C8B-B14F-4D97-AF65-F5344CB8AC3E}">
        <p14:creationId xmlns:p14="http://schemas.microsoft.com/office/powerpoint/2010/main" val="3378777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05840" y="0"/>
            <a:ext cx="12618720" cy="1005840"/>
          </a:xfrm>
        </p:spPr>
        <p:txBody>
          <a:bodyPr>
            <a:normAutofit/>
          </a:bodyPr>
          <a:lstStyle/>
          <a:p>
            <a:pPr algn="ctr"/>
            <a:r>
              <a:rPr lang="en-US" sz="4000" dirty="0">
                <a:solidFill>
                  <a:srgbClr val="FF0000"/>
                </a:solidFill>
                <a:latin typeface="Comic Sans MS" pitchFamily="66" charset="0"/>
              </a:rPr>
              <a:t>Link prediction using a node similarity metric</a:t>
            </a:r>
          </a:p>
        </p:txBody>
      </p:sp>
      <p:sp>
        <p:nvSpPr>
          <p:cNvPr id="4" name="Slide Number Placeholder 3">
            <a:extLst>
              <a:ext uri="{FF2B5EF4-FFF2-40B4-BE49-F238E27FC236}">
                <a16:creationId xmlns:a16="http://schemas.microsoft.com/office/drawing/2014/main" id="{899BDA81-77B9-B84D-A75D-9C706105B579}"/>
              </a:ext>
            </a:extLst>
          </p:cNvPr>
          <p:cNvSpPr>
            <a:spLocks noGrp="1"/>
          </p:cNvSpPr>
          <p:nvPr>
            <p:ph type="sldNum" idx="12"/>
          </p:nvPr>
        </p:nvSpPr>
        <p:spPr>
          <a:xfrm>
            <a:off x="11345732" y="7927585"/>
            <a:ext cx="3413760" cy="438150"/>
          </a:xfrm>
        </p:spPr>
        <p:txBody>
          <a:bodyPr/>
          <a:lstStyle/>
          <a:p>
            <a:pPr marL="0" lvl="0" indent="0" algn="r" rtl="0">
              <a:spcBef>
                <a:spcPts val="0"/>
              </a:spcBef>
              <a:spcAft>
                <a:spcPts val="0"/>
              </a:spcAft>
              <a:buNone/>
            </a:pPr>
            <a:fld id="{00000000-1234-1234-1234-123412341234}" type="slidenum">
              <a:rPr lang="en-US" smtClean="0"/>
              <a:t>55</a:t>
            </a:fld>
            <a:endParaRPr lang="en-US" dirty="0"/>
          </a:p>
        </p:txBody>
      </p:sp>
      <p:sp>
        <p:nvSpPr>
          <p:cNvPr id="9" name="TextBox 8">
            <a:extLst>
              <a:ext uri="{FF2B5EF4-FFF2-40B4-BE49-F238E27FC236}">
                <a16:creationId xmlns:a16="http://schemas.microsoft.com/office/drawing/2014/main" id="{456B902E-C713-9934-5AA8-1C110A85262C}"/>
              </a:ext>
            </a:extLst>
          </p:cNvPr>
          <p:cNvSpPr txBox="1"/>
          <p:nvPr/>
        </p:nvSpPr>
        <p:spPr>
          <a:xfrm>
            <a:off x="5627077" y="7315200"/>
            <a:ext cx="184731" cy="307777"/>
          </a:xfrm>
          <a:prstGeom prst="rect">
            <a:avLst/>
          </a:prstGeom>
          <a:noFill/>
        </p:spPr>
        <p:txBody>
          <a:bodyPr wrap="none" rtlCol="0">
            <a:spAutoFit/>
          </a:bodyPr>
          <a:lstStyle/>
          <a:p>
            <a:endParaRPr lang="en-CY" dirty="0"/>
          </a:p>
        </p:txBody>
      </p:sp>
      <p:sp>
        <p:nvSpPr>
          <p:cNvPr id="11" name="TextBox 10">
            <a:extLst>
              <a:ext uri="{FF2B5EF4-FFF2-40B4-BE49-F238E27FC236}">
                <a16:creationId xmlns:a16="http://schemas.microsoft.com/office/drawing/2014/main" id="{4C43293C-C1B2-28A7-CDD8-BDA03622988E}"/>
              </a:ext>
            </a:extLst>
          </p:cNvPr>
          <p:cNvSpPr txBox="1"/>
          <p:nvPr/>
        </p:nvSpPr>
        <p:spPr>
          <a:xfrm>
            <a:off x="-2286000" y="-2971800"/>
            <a:ext cx="184731" cy="307777"/>
          </a:xfrm>
          <a:prstGeom prst="rect">
            <a:avLst/>
          </a:prstGeom>
          <a:noFill/>
        </p:spPr>
        <p:txBody>
          <a:bodyPr wrap="none" rtlCol="0">
            <a:spAutoFit/>
          </a:bodyPr>
          <a:lstStyle/>
          <a:p>
            <a:endParaRPr lang="en-CY"/>
          </a:p>
        </p:txBody>
      </p:sp>
      <p:pic>
        <p:nvPicPr>
          <p:cNvPr id="2" name="Picture 1">
            <a:extLst>
              <a:ext uri="{FF2B5EF4-FFF2-40B4-BE49-F238E27FC236}">
                <a16:creationId xmlns:a16="http://schemas.microsoft.com/office/drawing/2014/main" id="{51A070AA-F855-335E-9294-A8442BB10CED}"/>
              </a:ext>
            </a:extLst>
          </p:cNvPr>
          <p:cNvPicPr>
            <a:picLocks noChangeAspect="1"/>
          </p:cNvPicPr>
          <p:nvPr/>
        </p:nvPicPr>
        <p:blipFill>
          <a:blip r:embed="rId3"/>
          <a:stretch>
            <a:fillRect/>
          </a:stretch>
        </p:blipFill>
        <p:spPr>
          <a:xfrm>
            <a:off x="462429" y="1005840"/>
            <a:ext cx="5282540" cy="4785360"/>
          </a:xfrm>
          <a:prstGeom prst="rect">
            <a:avLst/>
          </a:prstGeom>
        </p:spPr>
      </p:pic>
      <p:pic>
        <p:nvPicPr>
          <p:cNvPr id="3" name="Picture 2">
            <a:extLst>
              <a:ext uri="{FF2B5EF4-FFF2-40B4-BE49-F238E27FC236}">
                <a16:creationId xmlns:a16="http://schemas.microsoft.com/office/drawing/2014/main" id="{F583DC2C-5019-0C70-EC98-C985D7BD9183}"/>
              </a:ext>
            </a:extLst>
          </p:cNvPr>
          <p:cNvPicPr>
            <a:picLocks noChangeAspect="1"/>
          </p:cNvPicPr>
          <p:nvPr/>
        </p:nvPicPr>
        <p:blipFill>
          <a:blip r:embed="rId4"/>
          <a:stretch>
            <a:fillRect/>
          </a:stretch>
        </p:blipFill>
        <p:spPr>
          <a:xfrm>
            <a:off x="5627077" y="1132840"/>
            <a:ext cx="7928762" cy="1915160"/>
          </a:xfrm>
          <a:prstGeom prst="rect">
            <a:avLst/>
          </a:prstGeom>
        </p:spPr>
      </p:pic>
      <p:pic>
        <p:nvPicPr>
          <p:cNvPr id="8" name="Picture 7">
            <a:extLst>
              <a:ext uri="{FF2B5EF4-FFF2-40B4-BE49-F238E27FC236}">
                <a16:creationId xmlns:a16="http://schemas.microsoft.com/office/drawing/2014/main" id="{165CFC11-5223-786B-DB49-4955B8959B29}"/>
              </a:ext>
            </a:extLst>
          </p:cNvPr>
          <p:cNvPicPr>
            <a:picLocks noChangeAspect="1"/>
          </p:cNvPicPr>
          <p:nvPr/>
        </p:nvPicPr>
        <p:blipFill>
          <a:blip r:embed="rId5"/>
          <a:stretch>
            <a:fillRect/>
          </a:stretch>
        </p:blipFill>
        <p:spPr>
          <a:xfrm>
            <a:off x="7995230" y="3424517"/>
            <a:ext cx="5560609" cy="1380565"/>
          </a:xfrm>
          <a:prstGeom prst="rect">
            <a:avLst/>
          </a:prstGeom>
        </p:spPr>
      </p:pic>
      <p:pic>
        <p:nvPicPr>
          <p:cNvPr id="10" name="Picture 9">
            <a:extLst>
              <a:ext uri="{FF2B5EF4-FFF2-40B4-BE49-F238E27FC236}">
                <a16:creationId xmlns:a16="http://schemas.microsoft.com/office/drawing/2014/main" id="{394F1536-DC6C-E5EB-A79B-FC0A0DA0183E}"/>
              </a:ext>
            </a:extLst>
          </p:cNvPr>
          <p:cNvPicPr>
            <a:picLocks noChangeAspect="1"/>
          </p:cNvPicPr>
          <p:nvPr/>
        </p:nvPicPr>
        <p:blipFill>
          <a:blip r:embed="rId6"/>
          <a:stretch>
            <a:fillRect/>
          </a:stretch>
        </p:blipFill>
        <p:spPr>
          <a:xfrm>
            <a:off x="5719441" y="3074894"/>
            <a:ext cx="3528609" cy="582706"/>
          </a:xfrm>
          <a:prstGeom prst="rect">
            <a:avLst/>
          </a:prstGeom>
        </p:spPr>
      </p:pic>
      <p:pic>
        <p:nvPicPr>
          <p:cNvPr id="15" name="Picture 14">
            <a:extLst>
              <a:ext uri="{FF2B5EF4-FFF2-40B4-BE49-F238E27FC236}">
                <a16:creationId xmlns:a16="http://schemas.microsoft.com/office/drawing/2014/main" id="{62CB61E2-9194-ED62-A74E-EBB3BC4AF4C3}"/>
              </a:ext>
            </a:extLst>
          </p:cNvPr>
          <p:cNvPicPr>
            <a:picLocks noChangeAspect="1"/>
          </p:cNvPicPr>
          <p:nvPr/>
        </p:nvPicPr>
        <p:blipFill>
          <a:blip r:embed="rId7"/>
          <a:stretch>
            <a:fillRect/>
          </a:stretch>
        </p:blipFill>
        <p:spPr>
          <a:xfrm>
            <a:off x="5627077" y="4847067"/>
            <a:ext cx="8426704" cy="1915160"/>
          </a:xfrm>
          <a:prstGeom prst="rect">
            <a:avLst/>
          </a:prstGeom>
        </p:spPr>
      </p:pic>
      <p:pic>
        <p:nvPicPr>
          <p:cNvPr id="16" name="Picture 15">
            <a:extLst>
              <a:ext uri="{FF2B5EF4-FFF2-40B4-BE49-F238E27FC236}">
                <a16:creationId xmlns:a16="http://schemas.microsoft.com/office/drawing/2014/main" id="{BCCBEB46-7DB9-5A84-D27E-8DFC1FE678DB}"/>
              </a:ext>
            </a:extLst>
          </p:cNvPr>
          <p:cNvPicPr>
            <a:picLocks noChangeAspect="1"/>
          </p:cNvPicPr>
          <p:nvPr/>
        </p:nvPicPr>
        <p:blipFill>
          <a:blip r:embed="rId8"/>
          <a:stretch>
            <a:fillRect/>
          </a:stretch>
        </p:blipFill>
        <p:spPr>
          <a:xfrm>
            <a:off x="6883831" y="7131300"/>
            <a:ext cx="5415253" cy="1015360"/>
          </a:xfrm>
          <a:prstGeom prst="rect">
            <a:avLst/>
          </a:prstGeom>
        </p:spPr>
      </p:pic>
    </p:spTree>
    <p:extLst>
      <p:ext uri="{BB962C8B-B14F-4D97-AF65-F5344CB8AC3E}">
        <p14:creationId xmlns:p14="http://schemas.microsoft.com/office/powerpoint/2010/main" val="559077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3784705" y="1071296"/>
            <a:ext cx="7100677" cy="5846762"/>
          </a:xfrm>
          <a:prstGeom prst="hexagon">
            <a:avLst>
              <a:gd name="adj" fmla="val 25000"/>
              <a:gd name="vf" fmla="val 115470"/>
            </a:avLst>
          </a:prstGeom>
          <a:solidFill>
            <a:srgbClr val="EFB210"/>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0" u="none" strike="noStrike" cap="none" dirty="0">
                <a:solidFill>
                  <a:srgbClr val="1F3A4F"/>
                </a:solidFill>
                <a:latin typeface="Helvetica Neue"/>
                <a:ea typeface="Helvetica Neue"/>
                <a:cs typeface="Helvetica Neue"/>
                <a:sym typeface="Helvetica Neue"/>
              </a:rPr>
              <a:t>Modular networks</a:t>
            </a:r>
          </a:p>
          <a:p>
            <a:pPr marL="0" marR="0" lvl="0" indent="0" algn="ctr" rtl="0">
              <a:spcBef>
                <a:spcPts val="0"/>
              </a:spcBef>
              <a:spcAft>
                <a:spcPts val="0"/>
              </a:spcAft>
              <a:buNone/>
            </a:pPr>
            <a:r>
              <a:rPr lang="en-US" sz="4400" b="1" i="0" u="none" strike="noStrike" cap="none" dirty="0">
                <a:solidFill>
                  <a:srgbClr val="1F3A4F"/>
                </a:solidFill>
                <a:latin typeface="Helvetica Neue"/>
                <a:ea typeface="Helvetica Neue"/>
                <a:cs typeface="Helvetica Neue"/>
                <a:sym typeface="Helvetica Neue"/>
              </a:rPr>
              <a:t> &amp; </a:t>
            </a:r>
          </a:p>
          <a:p>
            <a:pPr marL="0" marR="0" lvl="0" indent="0" algn="ctr" rtl="0">
              <a:spcBef>
                <a:spcPts val="0"/>
              </a:spcBef>
              <a:spcAft>
                <a:spcPts val="0"/>
              </a:spcAft>
              <a:buNone/>
            </a:pPr>
            <a:r>
              <a:rPr lang="en-US" sz="4400" b="1" i="0" u="none" strike="noStrike" cap="none" dirty="0">
                <a:solidFill>
                  <a:srgbClr val="1F3A4F"/>
                </a:solidFill>
                <a:latin typeface="Helvetica Neue"/>
                <a:ea typeface="Helvetica Neue"/>
                <a:cs typeface="Helvetica Neue"/>
                <a:sym typeface="Helvetica Neue"/>
              </a:rPr>
              <a:t>community detection</a:t>
            </a:r>
            <a:endParaRPr dirty="0"/>
          </a:p>
        </p:txBody>
      </p:sp>
    </p:spTree>
    <p:extLst>
      <p:ext uri="{BB962C8B-B14F-4D97-AF65-F5344CB8AC3E}">
        <p14:creationId xmlns:p14="http://schemas.microsoft.com/office/powerpoint/2010/main" val="124839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Clustering on graphs: community detection</a:t>
            </a:r>
          </a:p>
        </p:txBody>
      </p:sp>
      <p:pic>
        <p:nvPicPr>
          <p:cNvPr id="2" name="Picture 1">
            <a:extLst>
              <a:ext uri="{FF2B5EF4-FFF2-40B4-BE49-F238E27FC236}">
                <a16:creationId xmlns:a16="http://schemas.microsoft.com/office/drawing/2014/main" id="{2BC8CFB1-D01D-50E3-71E9-E803BDBA7B26}"/>
              </a:ext>
            </a:extLst>
          </p:cNvPr>
          <p:cNvPicPr>
            <a:picLocks noChangeAspect="1"/>
          </p:cNvPicPr>
          <p:nvPr/>
        </p:nvPicPr>
        <p:blipFill>
          <a:blip r:embed="rId3"/>
          <a:stretch>
            <a:fillRect/>
          </a:stretch>
        </p:blipFill>
        <p:spPr>
          <a:xfrm>
            <a:off x="1225296" y="1005840"/>
            <a:ext cx="11818608" cy="5779008"/>
          </a:xfrm>
          <a:prstGeom prst="rect">
            <a:avLst/>
          </a:prstGeom>
        </p:spPr>
      </p:pic>
      <p:sp>
        <p:nvSpPr>
          <p:cNvPr id="3" name="Slide Number Placeholder 2">
            <a:extLst>
              <a:ext uri="{FF2B5EF4-FFF2-40B4-BE49-F238E27FC236}">
                <a16:creationId xmlns:a16="http://schemas.microsoft.com/office/drawing/2014/main" id="{4B31942B-74B4-FB5F-F5AF-323A98C9ED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Tree>
    <p:extLst>
      <p:ext uri="{BB962C8B-B14F-4D97-AF65-F5344CB8AC3E}">
        <p14:creationId xmlns:p14="http://schemas.microsoft.com/office/powerpoint/2010/main" val="9613115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Clustering on graphs: </a:t>
            </a:r>
            <a:r>
              <a:rPr lang="en-US" sz="4000">
                <a:solidFill>
                  <a:srgbClr val="FF0000"/>
                </a:solidFill>
                <a:latin typeface="Comic Sans MS" pitchFamily="66" charset="0"/>
              </a:rPr>
              <a:t>community detection</a:t>
            </a:r>
            <a:endParaRPr lang="en-US" sz="4000" dirty="0">
              <a:solidFill>
                <a:srgbClr val="FF0000"/>
              </a:solidFill>
              <a:latin typeface="Comic Sans MS" pitchFamily="66" charset="0"/>
            </a:endParaRPr>
          </a:p>
        </p:txBody>
      </p:sp>
      <p:pic>
        <p:nvPicPr>
          <p:cNvPr id="3" name="Picture 2">
            <a:extLst>
              <a:ext uri="{FF2B5EF4-FFF2-40B4-BE49-F238E27FC236}">
                <a16:creationId xmlns:a16="http://schemas.microsoft.com/office/drawing/2014/main" id="{68FF7D4A-7461-9AA5-2230-D854D966F216}"/>
              </a:ext>
            </a:extLst>
          </p:cNvPr>
          <p:cNvPicPr>
            <a:picLocks noChangeAspect="1"/>
          </p:cNvPicPr>
          <p:nvPr/>
        </p:nvPicPr>
        <p:blipFill>
          <a:blip r:embed="rId3"/>
          <a:stretch>
            <a:fillRect/>
          </a:stretch>
        </p:blipFill>
        <p:spPr>
          <a:xfrm>
            <a:off x="2217222" y="1005839"/>
            <a:ext cx="10748970" cy="6555171"/>
          </a:xfrm>
          <a:prstGeom prst="rect">
            <a:avLst/>
          </a:prstGeom>
        </p:spPr>
      </p:pic>
      <p:sp>
        <p:nvSpPr>
          <p:cNvPr id="2" name="Slide Number Placeholder 1">
            <a:extLst>
              <a:ext uri="{FF2B5EF4-FFF2-40B4-BE49-F238E27FC236}">
                <a16:creationId xmlns:a16="http://schemas.microsoft.com/office/drawing/2014/main" id="{415A3843-98EF-E9BD-5701-C80E1ED57F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Tree>
    <p:extLst>
      <p:ext uri="{BB962C8B-B14F-4D97-AF65-F5344CB8AC3E}">
        <p14:creationId xmlns:p14="http://schemas.microsoft.com/office/powerpoint/2010/main" val="2590838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9184" y="151752"/>
            <a:ext cx="15288768" cy="1005840"/>
          </a:xfrm>
        </p:spPr>
        <p:txBody>
          <a:bodyPr>
            <a:normAutofit fontScale="90000"/>
          </a:bodyPr>
          <a:lstStyle/>
          <a:p>
            <a:r>
              <a:rPr lang="en-US" sz="4000" dirty="0">
                <a:solidFill>
                  <a:srgbClr val="FF0000"/>
                </a:solidFill>
                <a:latin typeface="Comic Sans MS" pitchFamily="66" charset="0"/>
              </a:rPr>
              <a:t>How to evaluate the partitioning of nodes in a given set of clusters?</a:t>
            </a:r>
            <a:br>
              <a:rPr lang="en-US" sz="4000" dirty="0">
                <a:solidFill>
                  <a:srgbClr val="FF0000"/>
                </a:solidFill>
                <a:latin typeface="Comic Sans MS" pitchFamily="66" charset="0"/>
              </a:rPr>
            </a:br>
            <a:endParaRPr lang="en-US" sz="4000" dirty="0">
              <a:solidFill>
                <a:schemeClr val="bg2"/>
              </a:solidFill>
              <a:latin typeface="Comic Sans MS" pitchFamily="66" charset="0"/>
            </a:endParaRPr>
          </a:p>
        </p:txBody>
      </p:sp>
      <p:pic>
        <p:nvPicPr>
          <p:cNvPr id="2" name="Picture 1">
            <a:extLst>
              <a:ext uri="{FF2B5EF4-FFF2-40B4-BE49-F238E27FC236}">
                <a16:creationId xmlns:a16="http://schemas.microsoft.com/office/drawing/2014/main" id="{5FD4F03D-D781-7C45-C0D5-420403B074E0}"/>
              </a:ext>
            </a:extLst>
          </p:cNvPr>
          <p:cNvPicPr>
            <a:picLocks noChangeAspect="1"/>
          </p:cNvPicPr>
          <p:nvPr/>
        </p:nvPicPr>
        <p:blipFill>
          <a:blip r:embed="rId3"/>
          <a:stretch>
            <a:fillRect/>
          </a:stretch>
        </p:blipFill>
        <p:spPr>
          <a:xfrm>
            <a:off x="685800" y="1770549"/>
            <a:ext cx="10023132" cy="5197179"/>
          </a:xfrm>
          <a:prstGeom prst="rect">
            <a:avLst/>
          </a:prstGeom>
        </p:spPr>
      </p:pic>
      <p:pic>
        <p:nvPicPr>
          <p:cNvPr id="4" name="Picture 3">
            <a:extLst>
              <a:ext uri="{FF2B5EF4-FFF2-40B4-BE49-F238E27FC236}">
                <a16:creationId xmlns:a16="http://schemas.microsoft.com/office/drawing/2014/main" id="{1BE2D56C-6CD7-A9CD-F44C-A6CC63A5E902}"/>
              </a:ext>
            </a:extLst>
          </p:cNvPr>
          <p:cNvPicPr>
            <a:picLocks noChangeAspect="1"/>
          </p:cNvPicPr>
          <p:nvPr/>
        </p:nvPicPr>
        <p:blipFill>
          <a:blip r:embed="rId4"/>
          <a:stretch>
            <a:fillRect/>
          </a:stretch>
        </p:blipFill>
        <p:spPr>
          <a:xfrm>
            <a:off x="2048256" y="7085621"/>
            <a:ext cx="2670048" cy="957956"/>
          </a:xfrm>
          <a:prstGeom prst="rect">
            <a:avLst/>
          </a:prstGeom>
        </p:spPr>
      </p:pic>
      <p:pic>
        <p:nvPicPr>
          <p:cNvPr id="8" name="Picture 7">
            <a:extLst>
              <a:ext uri="{FF2B5EF4-FFF2-40B4-BE49-F238E27FC236}">
                <a16:creationId xmlns:a16="http://schemas.microsoft.com/office/drawing/2014/main" id="{B204B184-161A-C03E-6D12-19D095D3B5E3}"/>
              </a:ext>
            </a:extLst>
          </p:cNvPr>
          <p:cNvPicPr>
            <a:picLocks noChangeAspect="1"/>
          </p:cNvPicPr>
          <p:nvPr/>
        </p:nvPicPr>
        <p:blipFill>
          <a:blip r:embed="rId5"/>
          <a:stretch>
            <a:fillRect/>
          </a:stretch>
        </p:blipFill>
        <p:spPr>
          <a:xfrm>
            <a:off x="7315200" y="7149792"/>
            <a:ext cx="2803511" cy="1005840"/>
          </a:xfrm>
          <a:prstGeom prst="rect">
            <a:avLst/>
          </a:prstGeom>
        </p:spPr>
      </p:pic>
      <p:sp>
        <p:nvSpPr>
          <p:cNvPr id="10" name="Title 1">
            <a:extLst>
              <a:ext uri="{FF2B5EF4-FFF2-40B4-BE49-F238E27FC236}">
                <a16:creationId xmlns:a16="http://schemas.microsoft.com/office/drawing/2014/main" id="{27D85974-FC2E-3FF1-5B56-7230361338AF}"/>
              </a:ext>
            </a:extLst>
          </p:cNvPr>
          <p:cNvSpPr txBox="1">
            <a:spLocks/>
          </p:cNvSpPr>
          <p:nvPr/>
        </p:nvSpPr>
        <p:spPr>
          <a:xfrm>
            <a:off x="0" y="7085621"/>
            <a:ext cx="4956048" cy="100584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400" dirty="0">
                <a:solidFill>
                  <a:srgbClr val="FF0000"/>
                </a:solidFill>
                <a:latin typeface="Comic Sans MS" pitchFamily="66" charset="0"/>
              </a:rPr>
              <a:t>Internal edges: </a:t>
            </a:r>
            <a:endParaRPr lang="en-US" sz="2400" dirty="0">
              <a:solidFill>
                <a:schemeClr val="bg2"/>
              </a:solidFill>
              <a:latin typeface="Comic Sans MS" pitchFamily="66" charset="0"/>
            </a:endParaRPr>
          </a:p>
        </p:txBody>
      </p:sp>
      <p:pic>
        <p:nvPicPr>
          <p:cNvPr id="11" name="Picture 10">
            <a:extLst>
              <a:ext uri="{FF2B5EF4-FFF2-40B4-BE49-F238E27FC236}">
                <a16:creationId xmlns:a16="http://schemas.microsoft.com/office/drawing/2014/main" id="{0427A603-795F-32EB-58BD-8F876E72875A}"/>
              </a:ext>
            </a:extLst>
          </p:cNvPr>
          <p:cNvPicPr>
            <a:picLocks noChangeAspect="1"/>
          </p:cNvPicPr>
          <p:nvPr/>
        </p:nvPicPr>
        <p:blipFill>
          <a:blip r:embed="rId6"/>
          <a:stretch>
            <a:fillRect/>
          </a:stretch>
        </p:blipFill>
        <p:spPr>
          <a:xfrm>
            <a:off x="8359951" y="1064765"/>
            <a:ext cx="6270449" cy="1005840"/>
          </a:xfrm>
          <a:prstGeom prst="rect">
            <a:avLst/>
          </a:prstGeom>
        </p:spPr>
      </p:pic>
      <p:sp>
        <p:nvSpPr>
          <p:cNvPr id="13" name="Title 1">
            <a:extLst>
              <a:ext uri="{FF2B5EF4-FFF2-40B4-BE49-F238E27FC236}">
                <a16:creationId xmlns:a16="http://schemas.microsoft.com/office/drawing/2014/main" id="{8E9D43F8-9416-8D5E-BE84-72748BEA6A48}"/>
              </a:ext>
            </a:extLst>
          </p:cNvPr>
          <p:cNvSpPr txBox="1">
            <a:spLocks/>
          </p:cNvSpPr>
          <p:nvPr/>
        </p:nvSpPr>
        <p:spPr>
          <a:xfrm>
            <a:off x="4718304" y="833757"/>
            <a:ext cx="4956048" cy="100584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528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3200" dirty="0">
                <a:solidFill>
                  <a:schemeClr val="bg2"/>
                </a:solidFill>
                <a:latin typeface="Comic Sans MS" pitchFamily="66" charset="0"/>
              </a:rPr>
              <a:t>Modularity metric:</a:t>
            </a:r>
          </a:p>
        </p:txBody>
      </p:sp>
      <p:pic>
        <p:nvPicPr>
          <p:cNvPr id="14" name="Picture 13">
            <a:extLst>
              <a:ext uri="{FF2B5EF4-FFF2-40B4-BE49-F238E27FC236}">
                <a16:creationId xmlns:a16="http://schemas.microsoft.com/office/drawing/2014/main" id="{D6B8CD69-17FC-56E2-BBAA-DB21EEAF0EAC}"/>
              </a:ext>
            </a:extLst>
          </p:cNvPr>
          <p:cNvPicPr>
            <a:picLocks noChangeAspect="1"/>
          </p:cNvPicPr>
          <p:nvPr/>
        </p:nvPicPr>
        <p:blipFill>
          <a:blip r:embed="rId6"/>
          <a:stretch>
            <a:fillRect/>
          </a:stretch>
        </p:blipFill>
        <p:spPr>
          <a:xfrm>
            <a:off x="8359951" y="892704"/>
            <a:ext cx="6270449" cy="1005840"/>
          </a:xfrm>
          <a:prstGeom prst="rect">
            <a:avLst/>
          </a:prstGeom>
        </p:spPr>
      </p:pic>
      <p:sp>
        <p:nvSpPr>
          <p:cNvPr id="3" name="Slide Number Placeholder 2">
            <a:extLst>
              <a:ext uri="{FF2B5EF4-FFF2-40B4-BE49-F238E27FC236}">
                <a16:creationId xmlns:a16="http://schemas.microsoft.com/office/drawing/2014/main" id="{CDD459C8-3B02-4311-5EB1-EF45CC43FF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extLst>
      <p:ext uri="{BB962C8B-B14F-4D97-AF65-F5344CB8AC3E}">
        <p14:creationId xmlns:p14="http://schemas.microsoft.com/office/powerpoint/2010/main" val="351320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a:stretch/>
        </p:blipFill>
        <p:spPr>
          <a:xfrm>
            <a:off x="282191" y="411481"/>
            <a:ext cx="10058400" cy="6405999"/>
          </a:xfrm>
          <a:prstGeom prst="rect">
            <a:avLst/>
          </a:prstGeom>
          <a:noFill/>
          <a:ln>
            <a:noFill/>
          </a:ln>
        </p:spPr>
      </p:pic>
      <p:sp>
        <p:nvSpPr>
          <p:cNvPr id="96" name="Google Shape;96;p2"/>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b="0" i="0" u="none" strike="noStrike" cap="none">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97" name="Google Shape;97;p2"/>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98" name="Google Shape;98;p2" descr="data:image/png;base64,%20iVBORw0KGgoAAAANSUhEUgAAAZIAAAPbCAYAAAEBTT3hAAAAAXNSR0IArs4c6QAAAARnQU1BAACxjwv8YQUAAAAJcEhZcwAADsMAAA7DAcdvqGQAAEvJSURBVHhe7d1vbBz3ned5Uo4zTY/3kgXubukHt/E8WMCZO8AkBeOc2zs488yHO2CUuzzI4UTK+8zPYs+DRR4c4BwQIICRsPNo/ehGmNkHg0gcax/4xvoDDDcibUvUwgIOHtuiB+6Q2cWKYkvdIov/usmu6/L8RpEFVtXvU6yqrvr93i8gUBUBxWr+6tvv/ls11l5o3B47gaOdtRP9/dJs3Th7xmyOBXeaU2az2toXG5fMZiaHwVrLbFYbq1NlD2/MvmE2x4JP3p40m9V2f6HRNJuZsDpF8mZ1gltzj25o2HqrYTarjdWpsnsXJh4NfBa1ecy2vTJ33myyOpUzXJ0TPfwZic2FiUcPNLM4CtbqcaNZnSrbWpmtx5A/jtWpso0Lz8hPm8PW4qOoHu2un+gxX2m2V2br8eDycaxOlQ1XR37aHGwsPvo7h9utEz3mKw2rU2W1XJ3W+TH5idnjq9PfaZ3oUUVpvFmdg43lR62qzerU8jEbq+Oa/bvXH63IQdCqxxtZtXytIAtWp8oeX50waMmP+UbCn9W5t/ToUXRtVufx93dshWE4bjbr42urE7bkRxWlaS2+8ugf583q9DeXf/82Y11W5/HPFdhidYq08d5Lj+52vVydSnt8dR7/PJutWq5Or71cj4c/nSsvPnq4z+pUjZ+rs7n0sdmstsdXJ7h5Tn7azOoUqXP59KN5ybI6g8FgwmzWR11XR37aXIXVeTS83WvT75pNa48P/1Gv+6XZrK6dz5uPVuzxF9sr68HVmRPNwnBVqj9LtVuVrg+rEqz+Ytpsfu3l28o66aoMel35HrB09VuVazMn6kI9VuXTnz1nNr/2cm1lsSpVNKz9iT6GMuh3q/96GqtSRYP1Nx89F6nFy7InXZWjg85PzWZ1DT6s36qc6MNAh/ud6t8hDD162suqVMijVend/6D6D08eXJ0+0Sv4/f1O9R/+D/1+VerwloUvq/JIv71c/RcjWJUqenBt+kTxGxx0Hr2YUQu1W5Vw8Zz8mZfarUpvc7n639448aoEwaOnzbVQi1XpXJ559Mg201t4rEoBTroqYRDIf2ekarIqJ327e71eH0ao46pk+IhI7VZlqfrfNzvpqoSPPW2uhXqsygk/ilg7rEoV1eJ1MFalik76NZHaqcX7K16vSmW/VnXSryPWDqtSRbX4cjWrUnVenIygdqvy+CPjWlzcwIuLgtRvVXy43ETtLmbAqlSRFxcwYFWq6PFHxrW4aIEXFyxgVaqods9XWJUq8uLCBLU7hSqrUkVeXIiAVami2p1APcuFBx5flVpceMCLVand5SBYlSqq3ap4cYGB4ap8ZDbrwYtV8eKSD4+vSi0uKODFqtTuMg9+vG/PqlRQ7T5NkeWTR7U7Aa0Xnwer96q4+tnJ2q1K7T7RmuXT37Velcry7oIatfv+SpZvFbEqRfDuEg21W5VM3yGu3arU4cT/J/5mN6tSgJOfBaEGF8p4/KQAvc3l2BM4nzJ/Vtbu580/NZtj4WDsfzOb1fQgw2nlH1+pyp/sv1aXX8iyGo+r/GrU6gT/zl8Io16r4fpJ/VmNKqnVifxPerr4yp/En9Wokscvp8BqjFqtLm4xXI0TfYyj8ifrr9VFLZxfjaHfv6hQ9csmnHg1et3XzWZl1Wk1PDopf+XfMvBqNSp/Iv6TrkatTsJf/dXw6ZIIlT9tNatRJY+fbN/5C1PUajUC1y9I4f5q1Onk+jVYDY8udcBqVEnlT6R/0g+L1UqtVsP5k+dX/pURVqNKvDpZPqtRJZX/OhGrUSVenRSf1aiSWnxJ+B85/2V6VmNUTvqG/+OyPBar3XXjy5LnwmT5EFAdPlczEixMRWVZmLjTmbMwORoujPxKOwtTAhamovJcmCyfjq/8B85HhYWpqCwLE3fdHxYmRyxMRbEwFZXrwmT4Eu+g13X71casWJiKGi6M/Mw/7rKlLEyOWJiKGvXCHPW6ub2I6pQ8FybLuYZYmBgsTEVl+SLg42fkehwLkyMWpqIqsDDy8ygv5Lkwj18fzBYLEyPTwqzOH3sqDBYmR49/09nWcGKOfbGShckRCzNicdfJG/3CPDzRWRtrr4yFefxCuraGE8PCmM2vybIwe1/MH/t3WJgM4hbm8ZMH2GJhcsTCVFTcBaUrsDDVPo9V0cpYmCxYmDwXZnVefrXg8QtaPI6FiV2Y358dxRYLk6Phwhz7ym9pCxNznafKn9a/aCxMRbEwFZXzwsjvOrIwMWIX5rETDtliYXK0uTBx7GSUtTBx57Yb9LvzZtNPLExF5bkwu6vNz8ymNRYmRr4LMy+/68jCxIhbmMfP4WWLhcnRvQsTx74mVtrCBL899hTch/sPfmw2/ZTvwjTl91BYmBgsTEWxMBUVtzCPn6TQFguTo/sLjWPfdSxrYQ6C1rHXpvH+RHIsTEVlXJhjX3jcu9OU33VkYWKwMBXVvtiQ39waym1h+lt//wOz+TXhQUd+ScgpLExFZVmYuE+2sDA5yrQwYczCrDbldx37OyzMsViYimovNDK8T5/fwhxut4595SEMAvklIaewMBWVZWEGH/7w2De39r5oym9usTAxWJiKifs8WZKtW3Pyw+G4z40d7a77/dbxk+Le40+S64IEa35/kO9JLEjFZFmQLFcoYkEssSAVw4JUTNx790lyXZCdNblHTmNBKibLgsRdkjPu8iIRFsRSeQty/OthLMgTWJCKifuwRJI8F+QwWJM/kuQ0FqRisizI1s3Zn5jNr4m7bEiEBbGUZUEe3pg9tjtJCxKHBXkCC1IxWT4EwYIUiAWpmEwLcvPsa2bza/Y//8ULZtMaC/KELAuydePssa8Qx12fJQkL8gQWpGKyfOokzwU52lnnpZPHsSAVk2VBujfPvmo2v2Zn9Zcvm01rLMgTsixIcPPcsZMQd0GcJCzIE0a/IGvyf99p7YUJ+TwpuS5IsCY/ynMaC1IxLEjFZFyQY1+zGi6I/HYwC/IEFqRiRr4gu+vHvx0chrFvBzuNBakYFqRisixIuHju2F9WlgvYsCBPYEEqJstLJ3kuCF/6fAILUjEsSMVkWZA4WS5Mw4I8gQWpmCwfcoiTZUH6O61jX5D09mxBLEjFsCAVk/OCyD1iQZ7AglRMlq8jxMmyIAdB69hfvLfn/2VBKiZuQbKcU54FyUGeC5Ll0kssyBNYkIqJO3FAWQsSBq1jXyI53O8c++9yHgtSMXELUtbl+1iQJ7AgFcOCVEzcKf5KW5CwdWyrBv1ubk9Ya4UFqRgWpGLiFqSsC/GzIE9gQWriwdUZ+Zcbp9de1t9J9PWlkyyfOsn3e+p86dMaUzIiWd7Gzfl8J/KjM2/lOSX9zWU51N4+Y2dKaoQpGZEsU5Lz2eWYElvDKdFfFok5sTJTIsg0JfmeFJMpscWUjAhTUiOjnhJvX3TM8hFTpmRE8pyS/XtLcheYEgFTMiJMyYhkmZIsV+CJw5QIskxJ3F0XUyJgSmqEKRkRpqRG8pyS3t3l182mtUGvK7/U44S4D2YnyXNK+ISKINeW3L0uf9qEKREwJSOSZUri3uplSgRZpiTLRfHjMCWC4ZTIv6y4jw0xJQKmpEaYkhGJ+25JklynhCsr2MtzSnp3l/Srv/W6ft6lMSU1kueUHGwsyx/gZkoETMmIZJmSnZiLizElgixTsrUym9sviykRPLg6Lf+ymJIcMCU1wpSMyMaFZ+RfVq5TEnMJJRwjzykJNhblj6YOp8TPD0qUNSVha/HYdxyZEgFTMiJZpmT75uxnZtMaU5KDjFNy7BtiTIkg05SszMq/LKYkBw+uTcu/LKYkB0xJBbXOjx37yxr9lDz80mz6ZTgl8i8rzymJu1ai18qYkrgFScKUCLJMSdxdF1NyjOpOSZcpscWUFCzPKYm7XDhTImBKKihuSjqXZ+RfFlOSA6akguIWpQJT8rHZ9Evc3VaSPKck7qLIXitjSrJgSgRZpiTuY0NMyTFynZLV5l+ZzRNjSgRZPqHClAjynZJ5+f36cGxs3Gx+DVMiYEoKFj8lp+VfFlMyInlOSdx13b02nJJjfymlTUkYHjslg173XbOJNExJwZgSB2SZkrhTdjAlx8h5SuTFYkpykOV770yJgClxAFNSsNgpKe3S4kzJieU5JWHQOvblHK/FnYygrCkZDNYnzObXDPrdebOJNExJwZgSBwyn5B2zaS3uchlMyTHynJLd1Xn5gxJMSQ7izjmfJMuUxD08dh5TUiOtxVeOfV+eKSlY3CnON957SQ5vpikJfvuc2fyaw/0HPzab+EelTEnYiv2EDFPyBKakgpiSEcl3SpryN6eYEkHclMRdyTpJ3EX4mZJjMCU1wpSMCFNSI3GLwpQULO7CyXF3W0myTMlB0Jo2m1/T3+8c+9qb18qYkiRMyROYkgrKc0oO2kvyO5FMyROyTMnenab8zSmmRBA3JVs3zsq/rF57ObevOTgv45Qc+8tiSgrGlIwIU1IjcR+IYEoK1r7YkH9ZQ7lNSX/r739gNr8mPOjIn5BxHlMyIkxJjeQ6JZtL8mIxJYIwjJmS1ab8zSmmRBA3JcHNc/IviykRjHxKdpgSa0zJiDAlNRJ3MoKypmQwGBz7NQfntRcaGb6rnt+UxJ3iPAyCY1/09BpTMiJMSY0kTIn8y+ptLusfumNK7A0+/OGxv6y9L5ry9wuZEkGWKYk7xWyWKfFS3FmGkmzdmsvtSd/R7jrf2n3Csb+o7rVpOdI7MRffjzvzaSR2oXy85FLcd92T5DodwZq86F56cHVG/qVnmY44Xp7SnOmoCaZjBJiOmuhmmI5g9RfHfhCO6bCUZTqynCaQ6TihPKcj7pyNSZgOS0zHCDAdIxD3HfYkuU7Hzpp/v/Qsutdm5NeM8pwOL09VznTUBNMxAkxHTWSajk9/duzJZZgOS1mmI+70f2HrrdjvJMZ9EoXpsJTrdMScizEJ02GJ6RiBB1dn5FPBMh0nFPfd9CR5TsdhsObfBxSyGPl09LvygVJ7TEdNMB0jwHTURJbp6P5/P/+nZvNrmA5LWaYj7rR+wSdvx3+Ymuk4mSzTMVh/89ivG2Q5EynTYSnLdMRhOiwxHSNw/68nzptNa3lOB69ZWco0HR/mNx2H+x350VjtZTkjA+0YgeF0ZPgiJ9NxIkxHTWSZjriXSZgOS1mmI+50fcGdpvy1AabDUpbpGDr2pZDe/Q/kd/aYDktMxwgwHSPQXmi8bzat5TodO2ufmk0kGfV0eHli/Sxn7clzOo521nnNysaDq9Ny5IeOn44M525nOiwxHSOQcTqOxXRYyjIdcSerjDsFRhKmwxLTMQKjn461LA+n/ZPndPTby/JdEtNhiekYgVFPx+Cgc+y3cJ3WXpjQPxid53QEa7ktutMeXJvO7XNOTIclpqMmmI4RyDgdx35iZDgd8htGTIeluOkIF8/FfqkmTm9zSX44y3RYYjpGIN/pWNY/78t02GE6RmDk0xEEx34L12kjn47d9eMXPQzlRXda5/LMsb9cpqNATEdNMB0jkGU64hZk74v5Y4/0JEyHpbjpiLurSsJ0WGI6amLU0+HlxRyZjpoYeTsG68d+C9dpWT5Jkud0cN1ZS0zHCDAdNZHzdcuZDhtZpiPO3uq8/N4F02EpYTqO/VhPEqbDEtNRE/lOR4ZPkjAdJ8N0FGjU0xHGfAvXaVnOSRIny3T0d1rHLnp40JEX3Wmjng4vMR010bny4rG/EKajQDlPh/xLZzosxU1H3CkwkjAdlpiOmmA6RoDpqIlcpyPDOUm8lOX6HXGyTMdB0Dp20b08BUYSpmMEmI6a2HjvpWNf4mY6ChQ3Ha3FV+RPAe6uzstvwTIdluKmI+5yEUmYDktMR00wHSPAdNREntMRd3WbMGzJi+60excmjv3lljUdYdA6dtG9vFxEEqZjBJiOmohbEKajQHHTEXdXlYTpKFDcdAS35o490pMwHZaYjppgOkaA6aiJPKdj/97Ssb/cuMXw1ubCxLGvDZU2HTF3V4N+V150pzEdI8B01ATTMQJx0xH3sZ4kWT5JwnSc0PbKnPzOHtNhiemoOaajQExHBW1ceEb65WdZrCxTlWWB9+9eP/YAixP34Ykkg16XT8b4iEHRMCieist8nEoPSsxjuzjRY764hxlxeHDuKQaFQYEFBoVBgQUGhUGBBQaFQYEFdVCiT0nEvTEfJ8sb9lk+WcGgoDAMCoMCCwwKgwILDAqDAgsMCoMCC3Ffi4tT5UGJ+y5knGhIomExu1b4up6nGBQGBRYYFAYFFhgUBgUWyhiU7ZuzPzWb1rK8M8+goDDqoERDEg2L2bWS5QR3FAWVwqAwKLDAoDAosMCgMCiwoF53zKVBiajfm+eqHZ5yaVCyXDuIQYEVBoVBgQUGhUGBBQaFQYGFMgYly3Wus7wzz6CgMOqgRNQTTDAoqD0GhUGBBQaFQYEFBoVBgYX2xYZ8cLk0KP2dlvRvCw860m2HI5walM0l+e8wKLDCoDAosMCgMCiwUMagbN86932zaW13dX7RbFpjUFCYMgYluHlOPriGRZH/XQwKCpNpUC6flg4uBgW1x6DogxKOjY2bXfiCQWFQYKG90JAPLpcG5XC7JX0FIAyCycFgfcLswhcMCoMCC24NyrL8ZS8GBVYYFAYFFhgUBgUWShqUyXDxnHRi770v5uWP/zMoKAyDwqDAQrZBmZEOLgYFtcegMCiwwKAwKLDQXpiQDy6XBuVod13674Rh2IiGxezCFwwKgwILDIo+KIMgeM7swhcMCoMCC2UMSuf2uW9Hw2J2rex+Pv8Ts2mNQUFhyhiUqCbqoOx83pT+GxEGBYVhUBgUWMgyKA+uTWsHF4OCumNQGBRY8H5QgjX54/ycicVDDIo+KIODzrTZhC+cGpR7S5+ZTWsMCqy4VRT95BIMCqwwKAwKLJQxKJHhoEhPgIeDIn2LMtJvL39sNq0xKLDCoDAosJBpUK5Onzeb1hgU1FrGQZEPLgYFtcagMCiwkOU7804Nys6afPu5hLaHGBQGBRZcGpTe5vL7ZtMagwIrTg1Ke1n+dzEosFLWoHRvnn3VbFrZWf3ly2bTWrZBWZcfrjEoHiprUNRrzQd3mlKBIgwKCsOgMCiwkG1QZuS/k3FQpIuKMigoDIPCoMBClstnV3ZQ7n/wrtm0dhisfWk2rR3ud+SvAKDmGBQGBRYYFAYFFlwalP7msvw9GQYFVhgUBgUWyhqUhzdmpYMr+OTtycGHb0pXtmJQUBgGhUGBBQaFQYGFjIMifyuSQUGtMSgMCizcX2jIB5fvgzLod+X/DmqOQWFQYKHSg7LOoKAiXBqU/XtL8nMHBgVWyhqU4Nac9N8JW281gk9/Jl3ZikFBYVwblDDUPvbCoMAKg8KgwAKDwqDAAoPCoMDCvQsT8hNglwblaGdN/s78oPdQ/oIYao5BYVBggUFhUGCBQckyKF0GxTdODcrd62fCMGRQkL8sg9K9NiO/UrS9Mid/nD/4u19IV7ZiUFAYBoVBgQUGhUGBBQaFQYGFTINydUY+uDINyiqDgorYXJiQTkwXcWpQgjX5oD/qdeXbj5pjUBgUWGBQGBRYYFAYFFgoa1C2bs3Jf0e9hPbBxvIUg4JCMCgMCiwwKAwKLDAoDAosMCgMCixsXHhGvrJV99q0fHBVdlB21+flv9Pryh/hQc0xKAwKLDAoDAosMCgMCiwwKAwKLJQ1KNsrc/LBNRwU6SsAwcbi5GD9Q+kM+AwKrDAoDAostBca8hV+O5dPSw+Jgpvnhg+JtGHcW23Kw9jbXJIf3h1ut6RhDINg0mzCBwyIPiCDwUCqFWqMAWFAkCDLZbI7V16Mnr9Yq/KA9Hf+/gdm00p40JFfQUONMSAMCBIwIAwIEjAgDAgSMCAMCBKUMSBbN86eCcU3JffuzMsHe6+9LN8WBgSJqjsgTQYEo8eAMCBI4P2AbDEgSMCAMCBIoF7/vbX4SmPjvZekD+xFAzL8o5IDchC0pLNE9vtbf8qAeIQBYUCQgAERB2S/I59nGDXGgDAgSMCAMCBIUMaAPLwxK33nIrK72pS/3sqAIHcuDUh/c1m6LREGBIkYEAYECRgQBgQJGBAGBAnU67W7NCBh2GoMgt8+Z3atHO4/+DED4hF1QKLhiIbE7FphQFBbDAgDggQMCAOCBAwIA4IEZQxIcGtOOnAjDAgqwaUB2b+3JN0WBgSpGBAGBAkYEAYECRgQBgQJNhcmou9qWCtvQOZbZtOaPCBBa3IwWJcuZTDod+UrU6HG1AFRz2gSYUBQWwwIA4IEDAgDggQMCAOCBGUMyPbKnPxd8b3VefnaiQwIcseAMCBI4NSA3L0u3ZasA2I24QMGhAFBAgaEAUGCjQvPSAe8SwNyELTkSxkMel352omoMQaEAUECeUAun5YOwggDgtpiQBgQJGBAGBAkKGNAtlZm5YN9OCDyUDEgyB0DwoAggUsDcrCxLN0WBgSpGBAGBAkYEAYEMVrnxxrDAZHO1O7SgPR3WmdC8dqJR72ufO1E1BQDwoAgQbYBmZG+cxFhQFBLDAgDggQMCAOCBGUNyPbKrHwChr0v5uUTPTAgyBUD0pJfcGBAPMKAMCBI4NKAhK3FRrCxKN0WBgSJGBAGBAmi4YiGxOxacWlADrdb8m0ZDoh8WQbUFAPCgCABA8KAIEGWAXlwbVo6cCMMCGqJAWFAkKDKA7LzeVM6eBkQ5I4BYUCQgAFhQJDApQGJhiMaErNrJduAPGRAfMGAMCBIMBwQ6cN9EZcG5Gh3Xb4tw4dY8m1BTTEgDAgSMCAMCBJkGpCr0/JXYRkQ1BIDwoAgQVkDkuWkDcMBkb6rwYAgdwwIA4IEDAgDggQMCAOCBC4NiHpGkwgDgkSbCxPSQRhxakCCNfm2DAdEvi2oKQaEAUECBoQBQQIGhAFBgmwDMiMfIAwIaqmsAdlemZMPxOBOUzrgGRDkjgFhQJCAAWFAkIABYUCQwKUB2b97Xb4tDAgSbV6ceN1sWnNsQD4ym9YGvYfvm0247t6FCelLSRGnBmRnTb4tg15Xvi2oKQaEAUECBoQBQYKMAyJ/3JsBQS2VOCDvmE0rYeutxt5nzefNrhUGBLkra0CCW3PSF5OiAQk+eVs6ETUDgtwxIAwIEjAgDAgSMCAMCBJsXpz4qdm0VtkBubckD3vGATlvNuG6+wsN6cCNuDQgh8GafFsG/a78O0NNMSAMCBIwIAwIEjAgDAgSlDUg2zdnpRcDouFgQDByZQ3Iwxuz0sEbDUdUEbNrhQFB7hgQBgQJGBAGBAkYEAYECdoLDelj6JGqDkh/c1k+cA931j4zm9YG/Yc/N5twXftiQ/5ckVMDkqEgh/sduVSoKQaEAUECBoQBQQIGhAFBgowDIn9EfOvmrHSCuuj76AwIRq60AblxVvoyk3pGkwgDgtwxIAwIEjAgDAgSMCAMCBIwIAwIUmxceEY6GDtXXpQP3iynHt1bnZcHUT2zyUHQkm8LZzXxUHuhIR+MVS1Jr70sH8BZzm7S3+9ItwUOoCYaauIhakJNYIGaaKiJh3iVi1e5YEG9Gm6layJ+8zAMWpNh2JI+F8a3Dj1ETagJLFATaoIU1ISawAI1oSZIQU2oCSxQE2qCFNSEmsBCSTWRL4VGTVAZGWsi3wNzxhTUmlqTjfdemmwtviIdwOoFeiK7q/PyAUxNUAhqQk1ggZpQE6SgJtQEFqgJNUEKakJNYIGaUBOkoCbUBBbuXZiQFt2pmgxLEhXF7FphSOrvlPnT2lOnwu+YTSv/7H+9dfdb/W3peoPPvvSXb6o1GfQOv6fWRDU+/kf7R2OnPjK7Vr7R+Ke/4mGXh1yqifqwi5rACpeq1p+bUBMPURNqghTUhJrAAjWhJkhBTagJLFATaoIUZdVk++bsT82mlagm0f/MrhVqgsKUURP1IVeEmqAyyqqJ+rArel5CTVAZak2ikkRFMbtWqAlqjZpQE1igJtQEKagJNYEFakJNkIKaUBNYoCbUBCnUIYm4VJMs14XnktceUh92VbkmB+2ld8ymNfXa8P39jnQmGjjAqZrcvS4fwNQEVlyqSa+9LB/A1ASpqAk1gQVqQk2QgppQE1igJtQEKagJNYGFUmpy8+xrZtNaliv5UhMUoqyabK/MyQewem14aoLCZKnJ5uXTL5hdK1s3zsoHMDVBZWSsiXwAUxPUmlqTSOfKi9IBTE1Qa9SEmsACNaEmSEFNqAksUBNqghTUhJrAQpZLXrtUk/5OS/q3hQcd6bbDAZsLE/IB7FRNgjX533XU68q3HzXnUk0ONpely1dHqAlSuVSTg41l+QCmJrDi1HOTzSX571ATpKIm1AQWqAk1QQpqQk1ggZpQE6QoqyZbK3OLZtPa3hfN75tNK9QEhSmjJsHNc/IBPKyJ/O+iJihEeTWZlf/OzudN6d9GTVCYTDW5fFo6gKkJai1bTablA5iaoNaoiV6TcGxs3OzCB9SEmsACNaEmSEFNqAksUBNqghQbF56RD2CnarK7Lp8wY1gT+RzKqLn2QkM+gF2qyeF2SzppRhgEk4PB+oTZhQ+oCTWBBbdqsiwfwNQEqVyqSbCxOBm2Fhtm1wo1gRVqQk2QgppQE1igJtQEKagJNYGFMmrS+ejc8+HiOekA3r/TfMdsWqMmKERZNdlemZUP4GFNpAOYmqAwJT03mVRrsvfFvHwAUxMUgppQE1jIVpMZ7QCmJt47Zf6spaPBqX9lNq2FT4XfMZtWnv3v/+Ju8IeDz8yulYl/8WdvqjXpDfrfU2sy/tRT0m0Zf/bZu+Hhf/Gp2YUvqAk1KVqtSxKhJtQEFqgJNSlS7UsSoSbUBBbaCxPyPbBLNVFfEg7DsBEVxewigRMliRwNxr/XOj8mHcAu1SQ8Olozm1bGx8f3B988+tDswhfUhJoUwZmSRKgJNYEFakJN8uZUSSIu1eTpoP/d6HNdZtcKNYEVaqLXZBAEz5ldPMG5kkSoiV6T8JuHH5hd+IKaUJO8OFmSSGk1eWYgfSQmqsneF82fm10r1ASFKaMmUUmiophdK+pDrgg1GR1nSxIpoybjf/IX++H44COza+UPX3jzV+rDLmqCwlATanJSTpckQk2oCSxkqcmDa9PaPTA1cZbzJYlkqcn40bh2D0xNUHfUhJpk5UVJItSEmsACNaEmWXhTksj29t53Ny48Ix3ALtVkEB79xmxaMTX5f80ufOF9TYI1+VSv0bXhzaaXvCpJxPuajA/+wmxaG4yP/7nZhC+oiV6TwUFn2mx6x7uSRFyryd5//uh5s2slS03C8fH/x2zCF27VZEk+gyU1QaroPRO1JuoHHyNZrm+i1iRysLEsPbnu77SkCxpFjnrdj80mfEFNqAlSUBNqAgsl1kQ6gHfv/PJHZtNav70sH8DUBKnKqkmW68Lvrc7LBzA1QSHKqElErcnwuYl8AFOT/Hn5PsmTynjfJDIYH5w3m1b+8IU3/51ak6f/y/9xRq1J9L5JOLxJZtcK75t4iJpQE6TI9NzkysxrZtNalZ+bqDXhuYmHMtXk6rR8AFMT1Fa2V7pOywcwNUGtURNqghTUhJrAQpbrwjtVk501+fb39zvyvw01N6yJdAC7VJODoDUVhqFUk0Gv+67ZhC+oCTWBBWpCTZCCmlATWHCpJnsb1181m1aoCay4VJNee1n+d1ETWHGpJvt3r0v/NmoCK9SEmsBCGTXZXpl732xa27vTlM7tFaEmKERZNdm6cVY6gIM7TWl4I9lqsi6/OkZNPFRSTeQDePjcRB5gaoJCUBNqAgvUhJogRcVrIh3A1ASFkWty5UX54RA1Qa1lq8mM/HeoCWqNmlATpKAm1AQWNhcmpEV3qSZh0JocDNYnzK6VQb87bzbhi/bFhnwAV7Ym9z+QHw4dBmtfmk1rh/sd+WTjqDlqQk2QgppQE1igJtQEKagJNYEFp2pyb0k6gKkJrLhUk/7msnzdFWoCK9SEmiBFaTW5Ofu62bSy91nz+fUP35QOYGqCwpRRk+DWnHwA767Oy5eUoCYoRFk1eXhjVjqAg0/enhxQE1QFNdFron6qGDVHTagJLFATaoIU1ISawIJak433XppsLb7SMLtWqAlqLWNN5AOYmqDWqAk1QYr7Cw35APa9JsNBkf87qLl7FyakA9ipmoStxiD47XNm18rh/oMfUxPPUBNqAgvUhJogBTWhJrBATagJUlS6JuvUBBVR3Zo05QNYHRRqAisu1UR9yBWhJrBSRk3UIYlQE1RGWTVRH3aFrbcawac/kw5gaoLCUBNqghSu1SQMtXN7URNYoSbUBCmoCTWBBWpCTZCCmlATWFBrEpUkKorZtUJNUGvUhJrAgjooLtUkchC0ps2mlehy19TEM+pDrohLNTnaWZOvCz/oPZSvyoWaoybUBCmoCTWBBWpCTZCCmlATWKAm1AQpXKpJ7+7y6+XUpEtNfONSTXrtZfnE4dQEqbLUpHttRj6As1zyOvi7X0gH8P7d6/IBTE1gpYyabN04K531PrJ3pykfwNQEhaAm1AQWSqyJdABTE1QGNaEmsEBNqAlSUBNqAgvUhJogRZaadK5Mf2Q2rVET1Jpak0jnyotTZtMKNUGtqZe7jnSvzsgHcKaarJZQk2BNLsNRryvfftRc+2JDPoBdqkl/6+9/YDathAedKWriGWpCTWCBmlATpKAm1AQWqAk1QQpqQk1ggZpQE6RwqSYHG8vyAUxNYKWMmgQ3zw0PYLEmq035AO5tLskHMDVBqrJqsnVrTv47O583pX8bNUFhqAk1QQpqQk1gwfua7FATpKAm1AQWqAk1QQpqQk1ggZpQE6TIUpMHV6flwaImqLX2QuO22bTWuXxaOoCrXJPD7ZZ00owwCCYHg8GE2YUPNi48Ez18kg7g7rVp+QCubE121+flv9PryucpQ81RE2qCFNSEmsACNaEmSEFNqAksUBNqghTUhJrAAjWhJkhRVk22V+bke+BhTaQDONhYnBysfygdwNQEVkqqyeTgwx9KB/DeF815s2mtt7ksH8DUBKmoCTWBhSrXJBQHmJqgENQkW01OmW0gN8PDsGs2Fb81f1p5euzpyfH/5nv7ZhfIBy8F83ALCXhTkSfuSEFFqAgSUBEqghScHIKTQyBBthNDcJohswkfUBEqggRUhIogBRWhIkhARagIUlARKoIEVISKIAUVoSJIkKUiXH6BiniljIps3Th7Rv2S1N6deflApCLIXVkV2V6ZkwcxWP3FtNm0sn/3+hkqgtxVtyJNvSLtZfm2UBEkoiJUBCmoCBVBAipCRZDC+4psUREkoCJUBCmoCBVBAipCRZDi/kKjaTatZanI8I9KVuQgaEmD2O9v/SkV8ci9CxPSKXIi3Wsz8hlAKluRnTV5EAe9rlwe1JhakdbiK42N916aNLtWqAhqi4pQEaSgImJF9jvyIKLGqAgVQQoqQkWQgIpQEaSgIlQECSpdkb+jIqiAMiry8MasPIi7q015EKkIcldWRYJbc9Ighq23GsGnP3vO7FqhIiiESxXpby5LtyVCRZDIqYrcW3pDPaEdFUEqKkJFkICKUBGkoCJUBAmoCBVBCipCRZAgS0UeXJ1pmU1rVMTOKfMnaiyqSL/31PfMrpWoIs++9Jdvml0re/1vf/rsH/9f/9nsWnlqfPw74+NjodlNFYatxngY/i9m18rh/oMfjz/9rf/d7MJ16sOsiEsVOQzW5Idzg35X/p2hxtSHWtHzkKgkZtdKVZ+LRBUZBL+VBjGqCM9FPEJFqAhSUBEqggRUhIogBRWhIkhARagIUlARKoIEVISKIEUZFdlemfu52bS2+8WvPjWb1qgIcldWRdSHWsEnb08O1t+cMLtWXK4In90aoaPB+JrZtBJV5OHT/+S7ZtdK9DDrWy//21+ZXSunvvn0h6f+eXPP7FrJ8hmtU2PhvzS7VqKKjH/jW39mduE6lyqiPsyK1Om5CCUZEZcqchSG0m2hIkhFRer1ihYlGQEqQkWQgIrU730RSlIyKkJFkICK8O46UrQX/uA1s2kly7vr6sdPIrur8/IgRm8emk0rYdCazPDu+lu8u+6R9sWGfLmB0iryYTUrcrjfkW4Lam5zYSK6gpQ15yoyWJcGcfgwa56KeCRjRW6bTWtUBLWlVqRz5cUps2mNihSHl4ALFlXkv/rh3r8zu1bC8afOm01rR0fay7FRRRrt3/2x2bUSVaTxX/9P0kvLR2OnPjx16p9LLy0PjsL18fFx6w9LouaoSP2fi1CSAlERKoIUVMSNV7QoSUGoCBVBijIqsr0yJw/V3uq8/NIy74sgd2W9L7J146w0iMGdZjSI0oHI+yIoREkVkQeRiqASqAgVQQqnKnL3unRbslbEbMIHLlWkd/8D+RqEVASpqAgVQQIqQkWQgopQESSgIlQEKTZ+/cyrZtOKUxXZaz0vV+Tg4b8xm/BBe6EhH4guVeRoZ/1js2mtv9+RbgtqbuPCM1IVXKrIQdCaUt8pH/S68iCixqgIFUEKuSKXT8sHCBVBbWWryLR8wJdSkfay/O+iIkhFRagIElARKoIUVISKIAEVoSJIUVJF3jeb1vbuND8ym9aoCHJXVkWCm+ekQdz5vCkPIhVBIcqoyNbKrDyIw+ci8gFPRZA7KkJFkIKKUBEkcKki/fayXISjnTX59lMRz7hUkYONZem2UBGkoiJUBCmoCBVBAipCRZCCilARJGgvTMgXunGqIsGafFsGB51pswnXtc6PNYYVmTS7VlyqSH+ndSYUPyx51OvKg4gaoyJUBAmoCBVBikwVuTYtX8eDiqCWslVkRj5dJxVBbVERKoIEVISKIAUVoSJIQEWoCFKUUZFw8VxjWBFpEIcVkQeRiiB3ZVVke2VWHsS9L+blh3NZKmI2rVERz1ARKoIEVISKIIVLFeltLskvClARJHKpImFrsRFsLEq3hYoglVsVWZZvCxVBIipCRZCCilARJKAiVAQpvK/I7rp2W8KwMQiC58wuXBcVJCqJ2bXiUkUOt1vybRlW5Euz6a1T5k8vPHUq/OiP/tXYvtm1Ej4VfsdsWokqMh6e+p7ZtRJVZOJf/NmbZtdK/9mnP3v2n/3JXbNrZfypp7TbMqzIeO8b/9LswnVUhIpk5U1JqAgVQYIsFVGfrEeoiJu8KEmWiowfja+ZTStUBLVFRajISTlfEipCRZCAilCRPDhdkjIqEr2z/uzOqe+aXSvRgFARjFyVK6J+BIWKjJazJalyRf7whTd/ZXatUBHkjopQkTw5WRIqQkWQgIpkqchDKpLAuZJQEb0ip3pP/Q9mF65zqSJRQaKSmF0rVKQYTpXEpYp889TTH43/0Z9ot4WKIAkVoSJFcaYkT50avO9zRVRhEEyOf+Phf2t24bphRaRz4EZcqoh6cofIUa8r3xZfOVGSYUXOm01rLlUkPDqSbss/VGTrj80uXEdFqEjRal8SKkJFkICKUJEy1Lok2Spy6jdm0woVQW1lqsjVaflE0VQEtS1JpooMTv2F2bRCRVBbVISKIEV7oSFfH7Bz+bR0yYFhReRB3Fudlwcxy5nh1Y+gRBUZDNYnzC5cV1ZFtlZm5UEcVkQbRCqCIlARKoIEVISKIAUVoSJIQEWoCFJQESqCBC5V5GBjWb4tVASp3KrIknxbqAgSUREqghTtiw35gHepIv2dlnRbwoPOVDg2Nm524brNhQnpAIk4VZFgTb4tw4rItwU1RkWoCBJQESqCFFSEiiABFaEiSEFF9IqYTfggW0Vm5AORiqC2MlXkyovSwUhFUFtUhIogRRkV2bpxVh7EYUXkA5GKIHdlVWR7ZU4exOBOUzoYqQgKQUWoCBJQESqCFFSEiiABFaEiSEFFqAgSUBEqghROVaS9LN8WKoJELlVk/+51+bZQEaRqLzTeMZvWXKpIb6f1stm00t/rvmo24YN7FyakU+REnKrIzpp8Wwa9rnxbUGP3FxryaXJcqshB0JJuS3+/I98W1BgVoSJIQUWoCBJQESqCFFSEiiABFaEiSKFWpLX4SmPjvZcmza4VKoLaylgR+czoVAS1VUpFbs6+bjat7a42PzOb1qgIcldWRYJbc9Ighq23GsEnb0uDSEVQiDIq8vDGrDyIu6vz8iBSEeSOilARpKAiVAQJqAgVQQoqQkWQgIpQEaSgIlQECZyqyL0l+bZQEfecMn/mZnx87Ntm00pUkX7vqe+ZXStRRZ596S/fNLtW9vrf+uzZ/+5f3zW7Vp4aH/+O2bQShq3GqaPB/2F2rRwedF479c1v/8DswnXqw6yISxU5DNbk2zLod+XfGWpMfahV5eci/c1lbRCHFQmDlnRbDvc78m1BjVERKoIUVISKIAEVoSJIQUWoCBJQESqCFFSEiiABFaEiSKFWJCpIVBKza2X75uxPzaa1LGdAoSLIXVkVUR9qRQWJSmJ2rVARJMn82a2jwfia2bQSVeTh0//ku2bXSvQw61sv/9tfmV0rp775jY/G/+j/3je7VrJ8RuupsYH0ebOoIqee/rb0eTPUGBWhIj7JVBIqQkWQgIpQEd/IJaEiVAQJqAgV8ZFUEipCRZCAilARX1mXZBCO3zGbVqpcEVXYaX1br0j3J1TEI+2LDflsHlWtiPrxk0iWivARFM9sLkxI54WKKqJ+RiuqiNm0luWTvupDrejzWdHzEbNrhYdZnqEiVAQpqAgVQQIqQkWQgopQESSgIlQEKagIFUECKkJFkEKtSOfKi9L1OCLbK3PvmE1rWa67TkWQu4wVkU+8sHXjrDSIwZ2mPIhUBIUoqSLyIGY5AwoVQe6oCBVBCipCRZCAilARpKAiVAQJqAgVQQoqQkWQgIpQEaSgIlQEKaIhyVIT1YOr05c6l09LA6kKbp6b2lqZlYdLNRzgSzufNwu9LQcby1O9zaXCb8tRsHapv9Mq9LaEB52po1638NsCYISIiY6YaIgJ4AFioiMmGmICeICY6IiJhpgAHti8+Affby9MLJrdwhATTWkx2Vk/fxi0XjO7hQj3t16IYhKGofQmLoAa2bjwzFR7oVH4nRYx0QQbi5O9zeVW2Fos9A74aHe9ebjdKvSjaWEQTA5j0iImgMOIiY6YaIgJ4AFioiMmGmICeICY6IiJhpgAHiAmOmKiISaAB4iJjphoiAngAWKiIyYaYgJ4gJjoiImGmAAeICY6YqIhJoAHyopJ5+rMX92/Mv0js1uIYUwmt1dmW+HiuULvtPa+mG8OY1LoHTAxAVArpT0zuTbd7FyeKfYOmJjIiAmAXBATHTHREBPAA8RER0w0xATwADHRERMNMQE8QEx0xERDTAAPEBMdMdEQE8ADxERHTDTEBPAAMdEREw0xATywufDNF6KYtM6PFTroxERTWkx21n4a/c/sFsLE5Hb0p/kRANcMn5lMthcmWsTEXnkxWbod/Wl+VIjoWUn07MTsFiJ6RvLVMxNiAriLmOjKiEn0jCR6ZkJMANQCMdEREw0xATxATHTERENMAA8QEx0x0RATwAPEREdMNMQE8AAx0RETDTEBPEBMdMREQ0wADxATHTHREBPAAy7FJIpIFJMoKuZHhYhCEgXF7BaCmAColdJicnnqJ52rMz83u4UgJjpiAiAXZcUkelYSPTsxu4UgJjpiAiAXxERHTDTEBPAAMdEREw0xATxATHTERENMAA8QEx0x0RATwAPEREdMNMQE8AAx0RETDTEBPPAPMWncjv40PyoEMdGUFpOg9drRzvp5s1sIE5Pb4f7WC+ZHAFwTPSOJnpkQE3suxaS/0zpzFKxdMruF+SomB50pswvANcREV0ZMItE14A82lgu9AyYmAHJBTHTEREdMAMcREx0x0RETwHHEREdMdMQEcBwx0RETHTEBHEdMdMRER0wAxxETHTHRERPAccRER0x0xARwnEsxiWytzN4exqTQO61hTM7src4XfgdMTADUBjHRERMdMQEcV15MTp95cHW68DstYqIhJgByQUx0xERHTADHERMdMdERE8BxxERHTHTEBHAcMdEREx0xARxHTHTEREdMAMcREx0x0RETwHH/EJPG7c2FbxZ6SVVioislJtut7x/trC2a3cIMet3FsN/5vtkF4CJzDfhC77SIia6MmBwEralhTG6b3cIMY3Kpv985Y3YBuIiYaIiJjpgAHiAmmtJi0l6+tH/3eqF3wMQEQG6IiYaY6IgJ4AFioiEmOmICeICYaIiJjpgAHiAmGmKiIyaAB4iJhpjoiAngAWKiISY6YgJ4wKWYbK/MXdq6cbbQO63gTnNqGJPC74CJCYBaISYaYqIjJoAHiImGmOiICeCBUmJy5cWpB1dnCr/TIiYaYgIgN8REQ0x0xATwADHREBMdMQE8QEw0xERHTAAPEBMNMdERE8ADxERDTHTEBPDAMCbvb/z6mVfNbiGIia6MmIR7recPd9Y+C8NWw/yoEIODh+8c9rqvm10ALmpfbFzaXJgo9E6LmOhKiUnQmjwM1lqFx6TfbR7ud94wuwBcREw0xERHTAAPEBNNaTHZXP6rg3vXf2R2C0FMAOSGmGjKikl/c7m5f2+p0DtgYgIgN8REQ0x0xATwADHREBMdMQE8QEw0xERHTAAPEBMNMdERE8ADxERDTHTEBPCASzEJbs01H96YLfROK/jk7cnd1flW2Hqr0DtgYgKgVoiJhpjoiAngAWKiISY6YgJ4oIyYbF4+/UIUk9biK4XeaRETDTEBkJsyYrLx3kuTw5i0iIk9YgKgVoiJhpjoiAngAWKiISY6YgJ4gJhoiImOmAAeICYaYqIjJoAH2guNdzYvThR6SVVioislJp3Wt7+6bO8wKuZHhTjc7/5k0H/4c7MLwEX3FxrNexcmCr3TIia6UmIyfEby1TOTwmPSeSN6dmJ2AbiImGiIiY6YAB4gJhr3YrL+JTEBcGLERFNWTPY3ln7Sby8X+j4DMQGQG2KiKS0mw2cl0bMTs1sIYgIgN8REQ0x0xATwADHREBMdMQE8QEw0xERHTAAPEBMNMdERE8ADLsUkCkkUFLNbiCgiUUyiqJgfFYKYAKgVYqIhJjpiAniAmGiIiY6YAB4gJhpioiMmgAfKiEkUkSgmUVTMjwpBTDTEBEBuiImGmOiICeABYqIhJjpiAniAmGiIiY6YAB4gJhpioiMmgAc2Fxo/aV+cKPRU58REV1ZMjoK1jw6C1pT5USEOD7o/GvQe/pXZBeCi6FlJ9OzE7BaCmOjKiEnkaHf946Jj0t/vnBn0upfCcGzc/AiAa4iJhpjofh+TkJgAriImGmKiIyaAB4iJhpjoiAngAWKiKS0md6+f6bWXL5ndwhATALkgJhpioiMmgAeIiYaY6IgJ4AFioiEmOmICeICYaIiJjpgAHnApJls3zp7ZXpkr/A54b3X+dnCnWegdMDEBUCvEREdMNMQE8AAx0RETDTEBPEBMdE7FZGeNmAA4OWKiIyYaYgJ4oIyYRIYxud258mKhd1rEREdMAOSCmOiIiYaYAB4gJjpioiEmgAeIiY6YaIgJ4IF7Fxo/ai9MFH5JVWKiKS8m63/TD1qvmt1CDHoPXz466H5ITACHbS5MnGlfbBR+p0VMNKXFZPd37/Z3WmfMbiHCg87UUa/7MTEBHEZMdMREQ0wADxATHTHREBPAA8RER0w0xATwADHRERMNMQE8QEx0ZcTkYGN5qre5dHu4WegdMDEBkAtioiMmGmICeICY6IiJhpgAHiAmOmKiISaAB1yKSXDz3NTWymx0B1yoYUwu7XzeLPQOuLSYBGvEBMDJERMdMdEQE8ADxERHTDTEBPAAMdEREw0xATxATHTERENMAA8QEx0x0RATwAPlxWT6Uufy6ULvtIiJjpgAyAUx0RETDTEBPEBMdGXGJAyJCYAaaP/1xMubFxsfmd3CEBNNaTHZ/d2/OdxpvW52CxHudZ4fxuTTwWAwYX4EwDUbF56Zai80Cr8DJiaa8mKy3jzcbr1hdgsRBsHkMCZfEhPAYcRER0w0xATwADHRERMNMQE8QEx0xERDTAAPEBMdMdEQE8ADxERXVkwONpc/Gqz/utA7YGICIBfERFdGTIKNxcne5gdfFh+T/zhPTACcGDHRERMNMQE8QEx0xERDTAAPOBaTye2V2Va4eK5hflSIvS/mm8OYFHoHTEwA1Aox0RETDTEBPEBMdMREQ0wADxATHTHREBPAA8RER0w0xATwADHRlRuTD4kJgOorMSbnO1dmXjO7hXAvJsvEBEA9lBaTa9PNzuWZYu+AiYmMmADIBTHRERMNMQE8MIzJZHthotU6P1boHTAx0ZQVkygk0ckeizw7cRiGja9iEgTPmR8BcA0x0RETDTEBPOBiTAa//mGhd8BuxiQkJgCyIyY6YqIhJoAHiImOmGiICeABYqIjJhpiAniAmOiIiYaYAB4gJroyYhJ2Fr/du7f0aXDvN4XeARMTALkgJrpSYtJabETPTIgJgFogJjpioiEmgAdcikn0ZcXtW3NfRlExPypEFJIoKGa3EMQEQK0QEx0x0RATwAPEREdMNMQE8AAx0RETDTEBPEBMdMREQ0wADxATHTHREBPAA8RER0w0xATwQFkxiUISBcXsFoKY6IgJgFwQEx0x0RATwANRRKKYRFExPyoEMdGUFZP+TuvMUbB2qciYRIYx+Xhw0Jk2uwBcQ0x0xERHTADHERMdMdERE8BxxERHTHTEBHAcMdEREx0xARxHTHTEREdMAMcREx0x0RETwHHEREdMdMQEcBwx0ZURk0hvc+njg3v/vtA7YGICIBfERFduTD4gJgCqz6WYRIYx+XgYkymzW4hhTM7src4P74DHCr0DJiYAaoOY6IiJjpgAjiMmOmKiIyaA41yLyRYxkRATALkgJjpioiMmgOOIiY6Y6IgJ4DhionMuJru/e5eYADgRYqIjJjpiAjiuvJicPvPg6vQls1sYYqIhJgBy015o3B7GpNA7YGKiKyMmB0Fr6mhn7eOiYzLodd/t73d+YHYBuIiYaIiJjpgAHiAmGmKi+8eYhGPF/s4AjBAx0RATHTEBPEBMNMRER0wADxATDTHRERPAA8REQ0x0xATwADHREBMdMQE8QEw0xERHTAAPOBeTD2YLvQMuLybL7+7fvX7G7BaCmADIjUsx2b517t2tG2cLvQMO7jSn9u40h3fAxMQWMQE8QEw0xERHTAAPEBMNMdERE8ADxERDTHTEBPAAMdEQEx0xATxATDS/j0mxd8DEBECt3P/rxsfExB4x0RETwAPERENMdMQE8EAZMbl/efrVztWZ94u+MyEmmtJjUvB/B8AItS82Lm0uTBR6p9W58uLUg6szt4mJvTJiEgatycNg7cvBYH3C/KgQg353/nC/8wYxARxGTDTEREdMAA8QEw0x0RETwAPERFNqTP7Tv/+B2S0EMQGQG2KiISY6YgJ4gJhoiImOmAAeICYaYqIjJoAHnIrJCjFREBMAuSEmGmKiIyaAB4iJpsSY/PnBxvJrRf7OiAmA3LgUk+A/nJt/eGP2DbNbiOCTtyd3V5tfDtZ/WegdcH9zaX7/3tLwDpiYAKgBYqIhJjpiAniAmGiIiY6YAB4gJpp/iMk8MRH8Y0zMLgAXlXw9k0JjsrVy7m+3b537vtktxN4Xze8Pn5n8beFvwN9b+tv+5vKfmN1ClHkKerMJwDV8ikvDR4J1PCMBHEZENEREx3skgMOIiIaI6IgI4DAioiEiOiICOKy9MLG4efEPCn0zmojoSonIVuuF6I31wiPS6/754UHnNSICOMilT2cREU2Zn87q73d+QEQABxERDRHRERHAYU5FhOuRSIgIgBMjIhoioiMigMOIiIaI6IgI4DAioiEiOiICOIyIaEqNyN3rhd4WIgLgxIiIhojoiAjgMCKiISI6IgI4zLGI/E335tlXzW4hdlZ/+fLenV99WOT1PiJEBEAtlByRQm3dnPs4+GB22uwWYufz5pm91flLxUdk6eODex8UeltKj0jBDyIAjAAR0RARHREBHNZeaNwmIvaIiI6IAA4jIhoioiMigMOIiIaI6IgI4DAioiEiOiICOIyIaIiIjogADiMiGiKiIyKAw5yKyC0ioiAiAE6kdX6ssXmx8ZFTEbl5rtDb4lJEejutl4+CtQ9LiMjf9Pcf/s9mF4Arooi0FyZaw4hMmh8VgojoyohIf6d15mj3d+8WHZGjXvfjwUGn0NsCYATKi8jMGw+uTTfNbmGIiIaIADgRIqIjIjoiAjiKiOiIiI6IAI4iIjoioiMigKOIiI6I6IgI4CgioiMiOiICOIqI6IiIjogAjiIiOiKiIyKAo4iIjojoiAjgKJciEi6ea2yvzH0Z/Ob/fM78qBDDiLyx98V84UEkIgAqj4joyohI2Fps9DaXvwzu/abQ2/JVRIK14bMqIgIgAyKiIyI6IgI4iojoiIiOiACOci4it4iIgogAOBEnI3LzXKG3hYjoiAjgKCKiIyI6IgI4iojoiIiOiACOIiI6IqIjIoCjiIiOiOiICOCoKB5RRKKYmB8VgohoyorI4fbaj49215tFRmT4/90YRuTLQRAUelsAjAAR0RERDREBHFZWRKKARCExu4UgIjoiAuBEiIiOiGiICOAwIqIjIhoiAjiMiOiIiIaIAA4jIjq3ItJ6g4gAyIyI6IiIhogADiMiOiKiISKAw4iIjohoiAjgMJciEsVje2W2Nfj1DyfMjwoRBSQKidktBBEBUAtEREdENEQEcBgR0ZURkWBjcTKKyGD9w0JvCxEBcCJEREdENEQEcBgR0RERDREBHEZEdEREQ0QAhxERHRHREBHAYURER0Q0RARwGBHRERENEQEcRkR0RERDRACHDSMy1V5o3Da7hSEimrIiMgzIfBQSs1uIMAgmv4rIYFDobQEwAkRER0Q0RARwGBHRuRWR/0hEAGRXWkSuTl/qXD59xuwWgojoiAiAE3ExItEp4c2PCkFENEQEcBgR0RERDREBHEZEdEREQ0QAhxERHRHREBHAYURER0Q0RARwGBHRlReRD4gIgGpzLCJTWyuzhd+WvdX5S8OIFHtbHkXk10QEQHURER0R0RARwGFEREdENEQEcBgR0ZURkYON5ane5tLtMBwr7Oy6ESIC4ESIiI6IaIgI4DAioiMiGiICOIyI6IiIhogADiMiOiKiISKAw4iIzq2IrDeJCIDMiIiOiGiICOCwzYWJM+2LjUtmtzBERFNaRIK1d/s7rUJvS3jQmRpG5OMwDAu9LQBGgIjoiIiGiAAOIyI6IqIhIoDDiIiOiGiICOCw8iIyc7tz5cUps1sIIqIjIgBOhIjoiIiGiAAOIyK6MiMy3CQiAKqLiOiIiIaIAA4jIjoioiEigMOIiI6IaIgI4DCXIrJ14+yZ7ZW5wm/LMCK3gzvNQm8LEQFQC0RER0Q0RARwGBHRERENEQEcRkR0RERDRACHERFdGRHZv3v9TK+9XPhtOdr9HREBkB0R0RERDREBHEZEdEREQ0QAhxERHRHREBHAYURER0Q0RARwGBHRERENEQEcdu/CxBv3FxpNs1sYIqIpLSI7ax8fBK1Cb0t/v3Nm0OteIiKAg4iIjohoiAjgMCKiIyIaIgI4jIjoiIiGiAAOIyI6IqIhIoDDyohIa/GVxjAirY33Xpo0PyoEEdEREQAnQkR0RERDRACHEREdEdEQEcBhRERHRDREBHAYEdEREQ0RARzmUkQe3ph9I7g1V+htCVtvNXZX51vBJ28XeltKi8juOhEBkB0R0RARHREBHEZENERER0QAhxERDRHRERHAYUREQ0R0RARwGBHRlBaRe0tv9DeXC70tESIC4ESIiIaI6IgI4DAioiEiOiICOIyIaIiIjogADiMiGiKiIyKAw9oXJ36+udD4idktBBHRlRGRMGw1DnfXPw33Ws+bHxXisNd9fXDw8J0wHCMigGuiZyHRsxGzWwgioistIsH6l2HQKvS2HO533hj0u4U/qwIwAkREQ0R0RARwGBHREBEdEQEcRkQ0RERHRACHERENEdEREcBhZUQkikcUkSgm5keFICIaIgLgxIiIhojoiAjgMCKiISI6IgI4jIhoiIiOiAAOcyki2zdnfxr9z+wWIorH3ur8bSJij4gADnMpItGzkOjZiNktRBSP6JlI9IzE/KgQRARALRARDRHRERHAYUREQ0R0RARwGBHREBEdEQEcRkQ0RERHRACHERFNWRGJAhKFxOwWgogAODEioiEiOiICOIyIaIiIjogADiMiGvcistYiIgAyu//XE+fbC3/wmtktBBHRlRKRYTyOdtZuFx2Ro4POT6P/mV0ALmlfbFzaXJg4Y3YLQUR0ZUXkq2ciw2ck5keFiJ6FRM9GzC4AlxARDRHRERHAYUREQ0R0RARwGBHREBEdEQEcRkQ0RERHRACHERENEdEREcBhZUSkc+XFqWFEbpvdwhARDREBcGJERENEdEQEcBgR0RARHREBHOZSRLZX5t7Zujn7utktxN5nzed3V5ufERF7RARwmGMRubR142yhtyW405zaW50v/LYQEQC1QEQ0RERHRACHERENEdEREcBhRERDRHREBHAYEdEQER0RARxGRDREREdEAIcREU1ZEem1ly/t371e6G0hIgBOjIhoiIiOiAAOIyIaIqIjIoDD2guN9zd+/cyrZrcQRERXSkT2Ws8f7qx9VnhEDh6+c9jrFnomAQAjMozI7Y0Lz0yZ3UIQEV0ZETkIWlNHO2uF35ZBr3upv98p9LYAGBEioiEiOiICOIyIaIiIjogADiMiGiKiIyKAw4iIhojoiAjgMCKiISI6IgI4jIhoiIiOiAAOKyUil0+feXB1+pLZLQwR0RARACdGRDREREdEAIcREQ0R0RERwGEuRWRrZfZ2cPNcobdl5/PmmWFECr8tRARALRARDRHRERHAYUREQ0R0RARwGBHREBEdEQEcRkQ0RERHRACHERENEdEREcBhRERDRHREBHAYEdGUFpHNpdsHG8uF3hYiAuDEiIiGiOiICOAwIqIhIjoiAjiqdX6s0V6YaA0jMml+VAgioisjIv2d1pmjYK3w23LU694ODzqF3hYAI0BEdERER0QARxERHRHRERHAUURER0R0RARwFBHREREdEQEcRUR0RERHRABHEREdEdEREcBRRERHRHREBHBUeRGZeePBtemm2S0MEdEQEQAnQkR0RERHRABHuRSRcPFcY3tltjWMSKG3ZRiRN/a+mC88iEQEQOURER0R0RERwFFEREdEdEQEcBQR0RERHREBHEVEdERER0QARxERHRHRERHAUURER0R0RARwFBHREREdEQEcRUR0ZUQkbC02epvLrWBjsdDbQkQAnAgR0RERHREBHBXFI4pIFBPzo0IQEU1ZETncbr1xtLte7G0Jw8YwIq0wCAq9LQBGgIjoiIiGiAAOIyI6IqIhIoDDiIiOiGiICOAwIqIjIhoiAjiMiOiIiIaIAA4jIjoioiEigMOIiI6IaIgI4DAioiMiGiICOKysiEQBiUJidgtBRHREBMCJuBSRKB5RRKKYmB8VIgpIFBKzWwgiAqAWiIiOiGiICOAwIqIjIhoiAjiMiOiIiIaIAA4jIjoioiEigMOIiI6IaIgI4DAioiMiGiICOIyI6IiIhogADiMiOiKiISKAw4iIroyIRPGIIhLFxPyoEEQEwIkMIzLVXmjcNruFISKasiISBSQKidktRBSPryIyjIn5EQBXEBEdEdEQEcBhRERHRDREBHAYEdEREQ0RARxGRHRERENEAIcRER0R0RARwGFEREdENEQEcBgR0RERDREBHEZEdEREQ0QAhxERHRHREBHAYaVF5Or0pc7l02fMbiGGEZnaWpkt/Lbsrc5fGkak2NtCRADUARHRERENEQEcRkR0RERDRACHEREdEdEQEcBhRERHRDREBHAYEdEREQ0RARxGRHRERENEAIcRER0R0RARwGFEREdENEQEcBgR0RERDREBXDY29v8DqIh/a45PMeQAAAAASUVORK5CYII="/>
          <p:cNvSpPr/>
          <p:nvPr/>
        </p:nvSpPr>
        <p:spPr>
          <a:xfrm>
            <a:off x="7071360" y="3870960"/>
            <a:ext cx="487680" cy="487680"/>
          </a:xfrm>
          <a:prstGeom prst="rect">
            <a:avLst/>
          </a:prstGeom>
          <a:noFill/>
          <a:ln>
            <a:noFill/>
          </a:ln>
        </p:spPr>
        <p:txBody>
          <a:bodyPr spcFirstLastPara="1" wrap="square" lIns="146300" tIns="73150" rIns="146300" bIns="73150" anchor="t" anchorCtr="0">
            <a:noAutofit/>
          </a:bodyPr>
          <a:lstStyle/>
          <a:p>
            <a:pPr marL="0" marR="0" lvl="0" indent="0" algn="l" rtl="0">
              <a:spcBef>
                <a:spcPts val="0"/>
              </a:spcBef>
              <a:spcAft>
                <a:spcPts val="0"/>
              </a:spcAft>
              <a:buNone/>
            </a:pPr>
            <a:endParaRPr sz="4608">
              <a:solidFill>
                <a:schemeClr val="dk1"/>
              </a:solidFill>
              <a:latin typeface="Calibri"/>
              <a:ea typeface="Calibri"/>
              <a:cs typeface="Calibri"/>
              <a:sym typeface="Calibri"/>
            </a:endParaRPr>
          </a:p>
        </p:txBody>
      </p:sp>
      <p:sp>
        <p:nvSpPr>
          <p:cNvPr id="99" name="Google Shape;99;p2"/>
          <p:cNvSpPr txBox="1"/>
          <p:nvPr/>
        </p:nvSpPr>
        <p:spPr>
          <a:xfrm>
            <a:off x="2621280" y="7331148"/>
            <a:ext cx="9875520" cy="777240"/>
          </a:xfrm>
          <a:prstGeom prst="rect">
            <a:avLst/>
          </a:prstGeom>
          <a:noFill/>
          <a:ln>
            <a:noFill/>
          </a:ln>
        </p:spPr>
        <p:txBody>
          <a:bodyPr spcFirstLastPara="1" wrap="square" lIns="109725" tIns="54850" rIns="109725" bIns="54850" anchor="ctr" anchorCtr="0">
            <a:normAutofit/>
          </a:bodyPr>
          <a:lstStyle/>
          <a:p>
            <a:pPr marL="0" marR="0" lvl="0" indent="0" algn="l" rtl="0">
              <a:spcBef>
                <a:spcPts val="0"/>
              </a:spcBef>
              <a:spcAft>
                <a:spcPts val="0"/>
              </a:spcAft>
              <a:buClr>
                <a:schemeClr val="lt1"/>
              </a:buClr>
              <a:buSzPts val="3359"/>
              <a:buFont typeface="Helvetica Neue"/>
              <a:buNone/>
            </a:pPr>
            <a:r>
              <a:rPr lang="en-US" sz="3359" b="1" u="none" dirty="0">
                <a:solidFill>
                  <a:schemeClr val="lt1"/>
                </a:solidFill>
                <a:latin typeface="Helvetica Neue"/>
                <a:ea typeface="Helvetica Neue"/>
                <a:cs typeface="Helvetica Neue"/>
                <a:sym typeface="Helvetica Neue"/>
              </a:rPr>
              <a:t>Highway Network &amp; Weighted Graphs</a:t>
            </a:r>
            <a:endParaRPr dirty="0"/>
          </a:p>
        </p:txBody>
      </p:sp>
      <p:grpSp>
        <p:nvGrpSpPr>
          <p:cNvPr id="100" name="Google Shape;100;p2"/>
          <p:cNvGrpSpPr/>
          <p:nvPr/>
        </p:nvGrpSpPr>
        <p:grpSpPr>
          <a:xfrm>
            <a:off x="9866464" y="2355712"/>
            <a:ext cx="4297099" cy="4530119"/>
            <a:chOff x="10373958" y="1775012"/>
            <a:chExt cx="3325325" cy="3505648"/>
          </a:xfrm>
        </p:grpSpPr>
        <p:sp>
          <p:nvSpPr>
            <p:cNvPr id="101" name="Google Shape;101;p2"/>
            <p:cNvSpPr/>
            <p:nvPr/>
          </p:nvSpPr>
          <p:spPr>
            <a:xfrm>
              <a:off x="12922043" y="2883826"/>
              <a:ext cx="777240" cy="777240"/>
            </a:xfrm>
            <a:prstGeom prst="ellipse">
              <a:avLst/>
            </a:prstGeom>
            <a:solidFill>
              <a:schemeClr val="accent1"/>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80" b="1">
                  <a:solidFill>
                    <a:schemeClr val="dk2"/>
                  </a:solidFill>
                  <a:latin typeface="Helvetica Neue"/>
                  <a:ea typeface="Helvetica Neue"/>
                  <a:cs typeface="Helvetica Neue"/>
                  <a:sym typeface="Helvetica Neue"/>
                </a:rPr>
                <a:t>F</a:t>
              </a:r>
              <a:endParaRPr/>
            </a:p>
          </p:txBody>
        </p:sp>
        <p:sp>
          <p:nvSpPr>
            <p:cNvPr id="102" name="Google Shape;102;p2"/>
            <p:cNvSpPr/>
            <p:nvPr/>
          </p:nvSpPr>
          <p:spPr>
            <a:xfrm>
              <a:off x="10832951" y="1775012"/>
              <a:ext cx="777240" cy="777240"/>
            </a:xfrm>
            <a:prstGeom prst="ellipse">
              <a:avLst/>
            </a:prstGeom>
            <a:solidFill>
              <a:schemeClr val="accent1"/>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80" b="1">
                  <a:solidFill>
                    <a:schemeClr val="dk2"/>
                  </a:solidFill>
                  <a:latin typeface="Helvetica Neue"/>
                  <a:ea typeface="Helvetica Neue"/>
                  <a:cs typeface="Helvetica Neue"/>
                  <a:sym typeface="Helvetica Neue"/>
                </a:rPr>
                <a:t>A</a:t>
              </a:r>
              <a:endParaRPr/>
            </a:p>
          </p:txBody>
        </p:sp>
        <p:sp>
          <p:nvSpPr>
            <p:cNvPr id="103" name="Google Shape;103;p2"/>
            <p:cNvSpPr/>
            <p:nvPr/>
          </p:nvSpPr>
          <p:spPr>
            <a:xfrm>
              <a:off x="12285549" y="1775012"/>
              <a:ext cx="777240" cy="777240"/>
            </a:xfrm>
            <a:prstGeom prst="ellipse">
              <a:avLst/>
            </a:prstGeom>
            <a:solidFill>
              <a:schemeClr val="accent1"/>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80" b="1">
                  <a:solidFill>
                    <a:schemeClr val="dk2"/>
                  </a:solidFill>
                  <a:latin typeface="Helvetica Neue"/>
                  <a:ea typeface="Helvetica Neue"/>
                  <a:cs typeface="Helvetica Neue"/>
                  <a:sym typeface="Helvetica Neue"/>
                </a:rPr>
                <a:t>B</a:t>
              </a:r>
              <a:endParaRPr/>
            </a:p>
          </p:txBody>
        </p:sp>
        <p:cxnSp>
          <p:nvCxnSpPr>
            <p:cNvPr id="104" name="Google Shape;104;p2"/>
            <p:cNvCxnSpPr/>
            <p:nvPr/>
          </p:nvCxnSpPr>
          <p:spPr>
            <a:xfrm>
              <a:off x="11504464" y="2412721"/>
              <a:ext cx="392465" cy="248406"/>
            </a:xfrm>
            <a:prstGeom prst="straightConnector1">
              <a:avLst/>
            </a:prstGeom>
            <a:noFill/>
            <a:ln w="38100" cap="flat" cmpd="sng">
              <a:solidFill>
                <a:srgbClr val="002438"/>
              </a:solidFill>
              <a:prstDash val="solid"/>
              <a:round/>
              <a:headEnd type="none" w="sm" len="sm"/>
              <a:tailEnd type="none" w="sm" len="sm"/>
            </a:ln>
          </p:spPr>
        </p:cxnSp>
        <p:sp>
          <p:nvSpPr>
            <p:cNvPr id="105" name="Google Shape;105;p2"/>
            <p:cNvSpPr/>
            <p:nvPr/>
          </p:nvSpPr>
          <p:spPr>
            <a:xfrm>
              <a:off x="10373958" y="2883826"/>
              <a:ext cx="777240" cy="777240"/>
            </a:xfrm>
            <a:prstGeom prst="ellipse">
              <a:avLst/>
            </a:prstGeom>
            <a:solidFill>
              <a:schemeClr val="accent1"/>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80" b="1">
                  <a:solidFill>
                    <a:schemeClr val="dk2"/>
                  </a:solidFill>
                  <a:latin typeface="Helvetica Neue"/>
                  <a:ea typeface="Helvetica Neue"/>
                  <a:cs typeface="Helvetica Neue"/>
                  <a:sym typeface="Helvetica Neue"/>
                </a:rPr>
                <a:t>C</a:t>
              </a:r>
              <a:endParaRPr/>
            </a:p>
          </p:txBody>
        </p:sp>
        <p:sp>
          <p:nvSpPr>
            <p:cNvPr id="106" name="Google Shape;106;p2"/>
            <p:cNvSpPr/>
            <p:nvPr/>
          </p:nvSpPr>
          <p:spPr>
            <a:xfrm>
              <a:off x="11657377" y="2559754"/>
              <a:ext cx="777240" cy="777240"/>
            </a:xfrm>
            <a:prstGeom prst="ellipse">
              <a:avLst/>
            </a:prstGeom>
            <a:solidFill>
              <a:schemeClr val="accent1"/>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80" b="1">
                  <a:solidFill>
                    <a:schemeClr val="dk2"/>
                  </a:solidFill>
                  <a:latin typeface="Helvetica Neue"/>
                  <a:ea typeface="Helvetica Neue"/>
                  <a:cs typeface="Helvetica Neue"/>
                  <a:sym typeface="Helvetica Neue"/>
                </a:rPr>
                <a:t>D</a:t>
              </a:r>
              <a:endParaRPr/>
            </a:p>
          </p:txBody>
        </p:sp>
        <p:sp>
          <p:nvSpPr>
            <p:cNvPr id="107" name="Google Shape;107;p2"/>
            <p:cNvSpPr/>
            <p:nvPr/>
          </p:nvSpPr>
          <p:spPr>
            <a:xfrm>
              <a:off x="11668135" y="3830092"/>
              <a:ext cx="777240" cy="777240"/>
            </a:xfrm>
            <a:prstGeom prst="ellipse">
              <a:avLst/>
            </a:prstGeom>
            <a:solidFill>
              <a:schemeClr val="accent1"/>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80" b="1">
                  <a:solidFill>
                    <a:schemeClr val="dk2"/>
                  </a:solidFill>
                  <a:latin typeface="Helvetica Neue"/>
                  <a:ea typeface="Helvetica Neue"/>
                  <a:cs typeface="Helvetica Neue"/>
                  <a:sym typeface="Helvetica Neue"/>
                </a:rPr>
                <a:t>E</a:t>
              </a:r>
              <a:endParaRPr/>
            </a:p>
          </p:txBody>
        </p:sp>
        <p:sp>
          <p:nvSpPr>
            <p:cNvPr id="108" name="Google Shape;108;p2"/>
            <p:cNvSpPr/>
            <p:nvPr/>
          </p:nvSpPr>
          <p:spPr>
            <a:xfrm>
              <a:off x="12914841" y="4114800"/>
              <a:ext cx="777240" cy="777240"/>
            </a:xfrm>
            <a:prstGeom prst="ellipse">
              <a:avLst/>
            </a:prstGeom>
            <a:solidFill>
              <a:schemeClr val="accent1"/>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80" b="1">
                  <a:solidFill>
                    <a:schemeClr val="dk2"/>
                  </a:solidFill>
                  <a:latin typeface="Helvetica Neue"/>
                  <a:ea typeface="Helvetica Neue"/>
                  <a:cs typeface="Helvetica Neue"/>
                  <a:sym typeface="Helvetica Neue"/>
                </a:rPr>
                <a:t>H</a:t>
              </a:r>
              <a:endParaRPr/>
            </a:p>
          </p:txBody>
        </p:sp>
        <p:sp>
          <p:nvSpPr>
            <p:cNvPr id="109" name="Google Shape;109;p2"/>
            <p:cNvSpPr/>
            <p:nvPr/>
          </p:nvSpPr>
          <p:spPr>
            <a:xfrm>
              <a:off x="10755274" y="4503420"/>
              <a:ext cx="777240" cy="777240"/>
            </a:xfrm>
            <a:prstGeom prst="ellipse">
              <a:avLst/>
            </a:prstGeom>
            <a:solidFill>
              <a:schemeClr val="accent1"/>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80" b="1">
                  <a:solidFill>
                    <a:schemeClr val="dk2"/>
                  </a:solidFill>
                  <a:latin typeface="Helvetica Neue"/>
                  <a:ea typeface="Helvetica Neue"/>
                  <a:cs typeface="Helvetica Neue"/>
                  <a:sym typeface="Helvetica Neue"/>
                </a:rPr>
                <a:t>G</a:t>
              </a:r>
              <a:endParaRPr/>
            </a:p>
          </p:txBody>
        </p:sp>
        <p:cxnSp>
          <p:nvCxnSpPr>
            <p:cNvPr id="110" name="Google Shape;110;p2"/>
            <p:cNvCxnSpPr>
              <a:stCxn id="103" idx="5"/>
              <a:endCxn id="101" idx="0"/>
            </p:cNvCxnSpPr>
            <p:nvPr/>
          </p:nvCxnSpPr>
          <p:spPr>
            <a:xfrm>
              <a:off x="12948965" y="2438428"/>
              <a:ext cx="361800" cy="445500"/>
            </a:xfrm>
            <a:prstGeom prst="straightConnector1">
              <a:avLst/>
            </a:prstGeom>
            <a:noFill/>
            <a:ln w="38100" cap="flat" cmpd="sng">
              <a:solidFill>
                <a:srgbClr val="002438"/>
              </a:solidFill>
              <a:prstDash val="solid"/>
              <a:round/>
              <a:headEnd type="none" w="sm" len="sm"/>
              <a:tailEnd type="none" w="sm" len="sm"/>
            </a:ln>
          </p:spPr>
        </p:cxnSp>
        <p:cxnSp>
          <p:nvCxnSpPr>
            <p:cNvPr id="111" name="Google Shape;111;p2"/>
            <p:cNvCxnSpPr>
              <a:stCxn id="101" idx="4"/>
              <a:endCxn id="108" idx="0"/>
            </p:cNvCxnSpPr>
            <p:nvPr/>
          </p:nvCxnSpPr>
          <p:spPr>
            <a:xfrm flipH="1">
              <a:off x="13303463" y="3661066"/>
              <a:ext cx="7200" cy="453600"/>
            </a:xfrm>
            <a:prstGeom prst="straightConnector1">
              <a:avLst/>
            </a:prstGeom>
            <a:noFill/>
            <a:ln w="38100" cap="flat" cmpd="sng">
              <a:solidFill>
                <a:srgbClr val="002438"/>
              </a:solidFill>
              <a:prstDash val="solid"/>
              <a:round/>
              <a:headEnd type="none" w="sm" len="sm"/>
              <a:tailEnd type="none" w="sm" len="sm"/>
            </a:ln>
          </p:spPr>
        </p:cxnSp>
        <p:cxnSp>
          <p:nvCxnSpPr>
            <p:cNvPr id="112" name="Google Shape;112;p2"/>
            <p:cNvCxnSpPr>
              <a:stCxn id="106" idx="4"/>
              <a:endCxn id="107" idx="0"/>
            </p:cNvCxnSpPr>
            <p:nvPr/>
          </p:nvCxnSpPr>
          <p:spPr>
            <a:xfrm>
              <a:off x="12045997" y="3336994"/>
              <a:ext cx="10800" cy="493200"/>
            </a:xfrm>
            <a:prstGeom prst="straightConnector1">
              <a:avLst/>
            </a:prstGeom>
            <a:noFill/>
            <a:ln w="38100" cap="flat" cmpd="sng">
              <a:solidFill>
                <a:srgbClr val="002438"/>
              </a:solidFill>
              <a:prstDash val="solid"/>
              <a:round/>
              <a:headEnd type="none" w="sm" len="sm"/>
              <a:tailEnd type="none" w="sm" len="sm"/>
            </a:ln>
          </p:spPr>
        </p:cxnSp>
        <p:cxnSp>
          <p:nvCxnSpPr>
            <p:cNvPr id="113" name="Google Shape;113;p2"/>
            <p:cNvCxnSpPr>
              <a:stCxn id="106" idx="5"/>
              <a:endCxn id="108" idx="1"/>
            </p:cNvCxnSpPr>
            <p:nvPr/>
          </p:nvCxnSpPr>
          <p:spPr>
            <a:xfrm>
              <a:off x="12320793" y="3223170"/>
              <a:ext cx="707700" cy="1005600"/>
            </a:xfrm>
            <a:prstGeom prst="straightConnector1">
              <a:avLst/>
            </a:prstGeom>
            <a:noFill/>
            <a:ln w="38100" cap="flat" cmpd="sng">
              <a:solidFill>
                <a:srgbClr val="002438"/>
              </a:solidFill>
              <a:prstDash val="solid"/>
              <a:round/>
              <a:headEnd type="none" w="sm" len="sm"/>
              <a:tailEnd type="none" w="sm" len="sm"/>
            </a:ln>
          </p:spPr>
        </p:cxnSp>
        <p:cxnSp>
          <p:nvCxnSpPr>
            <p:cNvPr id="114" name="Google Shape;114;p2"/>
            <p:cNvCxnSpPr>
              <a:stCxn id="105" idx="4"/>
              <a:endCxn id="109" idx="0"/>
            </p:cNvCxnSpPr>
            <p:nvPr/>
          </p:nvCxnSpPr>
          <p:spPr>
            <a:xfrm>
              <a:off x="10762578" y="3661066"/>
              <a:ext cx="381300" cy="842400"/>
            </a:xfrm>
            <a:prstGeom prst="straightConnector1">
              <a:avLst/>
            </a:prstGeom>
            <a:noFill/>
            <a:ln w="38100" cap="flat" cmpd="sng">
              <a:solidFill>
                <a:srgbClr val="002438"/>
              </a:solidFill>
              <a:prstDash val="solid"/>
              <a:round/>
              <a:headEnd type="none" w="sm" len="sm"/>
              <a:tailEnd type="none" w="sm" len="sm"/>
            </a:ln>
          </p:spPr>
        </p:cxnSp>
        <p:cxnSp>
          <p:nvCxnSpPr>
            <p:cNvPr id="115" name="Google Shape;115;p2"/>
            <p:cNvCxnSpPr>
              <a:stCxn id="107" idx="6"/>
              <a:endCxn id="108" idx="2"/>
            </p:cNvCxnSpPr>
            <p:nvPr/>
          </p:nvCxnSpPr>
          <p:spPr>
            <a:xfrm>
              <a:off x="12445375" y="4218712"/>
              <a:ext cx="469500" cy="284700"/>
            </a:xfrm>
            <a:prstGeom prst="straightConnector1">
              <a:avLst/>
            </a:prstGeom>
            <a:noFill/>
            <a:ln w="38100" cap="flat" cmpd="sng">
              <a:solidFill>
                <a:srgbClr val="002438"/>
              </a:solidFill>
              <a:prstDash val="solid"/>
              <a:round/>
              <a:headEnd type="none" w="sm" len="sm"/>
              <a:tailEnd type="none" w="sm" len="sm"/>
            </a:ln>
          </p:spPr>
        </p:cxnSp>
        <p:cxnSp>
          <p:nvCxnSpPr>
            <p:cNvPr id="116" name="Google Shape;116;p2"/>
            <p:cNvCxnSpPr>
              <a:stCxn id="107" idx="3"/>
              <a:endCxn id="109" idx="7"/>
            </p:cNvCxnSpPr>
            <p:nvPr/>
          </p:nvCxnSpPr>
          <p:spPr>
            <a:xfrm flipH="1">
              <a:off x="11418659" y="4493508"/>
              <a:ext cx="363300" cy="123600"/>
            </a:xfrm>
            <a:prstGeom prst="straightConnector1">
              <a:avLst/>
            </a:prstGeom>
            <a:noFill/>
            <a:ln w="38100" cap="flat" cmpd="sng">
              <a:solidFill>
                <a:srgbClr val="002438"/>
              </a:solidFill>
              <a:prstDash val="solid"/>
              <a:round/>
              <a:headEnd type="none" w="sm" len="sm"/>
              <a:tailEnd type="none" w="sm" len="sm"/>
            </a:ln>
          </p:spPr>
        </p:cxnSp>
        <p:cxnSp>
          <p:nvCxnSpPr>
            <p:cNvPr id="117" name="Google Shape;117;p2"/>
            <p:cNvCxnSpPr>
              <a:stCxn id="102" idx="3"/>
              <a:endCxn id="105" idx="0"/>
            </p:cNvCxnSpPr>
            <p:nvPr/>
          </p:nvCxnSpPr>
          <p:spPr>
            <a:xfrm flipH="1">
              <a:off x="10762575" y="2438428"/>
              <a:ext cx="184200" cy="445500"/>
            </a:xfrm>
            <a:prstGeom prst="straightConnector1">
              <a:avLst/>
            </a:prstGeom>
            <a:noFill/>
            <a:ln w="38100" cap="flat" cmpd="sng">
              <a:solidFill>
                <a:srgbClr val="002438"/>
              </a:solidFill>
              <a:prstDash val="solid"/>
              <a:round/>
              <a:headEnd type="none" w="sm" len="sm"/>
              <a:tailEnd type="none" w="sm" len="sm"/>
            </a:ln>
          </p:spPr>
        </p:cxnSp>
        <p:cxnSp>
          <p:nvCxnSpPr>
            <p:cNvPr id="118" name="Google Shape;118;p2"/>
            <p:cNvCxnSpPr>
              <a:stCxn id="103" idx="3"/>
              <a:endCxn id="106" idx="7"/>
            </p:cNvCxnSpPr>
            <p:nvPr/>
          </p:nvCxnSpPr>
          <p:spPr>
            <a:xfrm flipH="1">
              <a:off x="12320773" y="2438428"/>
              <a:ext cx="78600" cy="235200"/>
            </a:xfrm>
            <a:prstGeom prst="straightConnector1">
              <a:avLst/>
            </a:prstGeom>
            <a:noFill/>
            <a:ln w="38100" cap="flat" cmpd="sng">
              <a:solidFill>
                <a:srgbClr val="002438"/>
              </a:solidFill>
              <a:prstDash val="solid"/>
              <a:round/>
              <a:headEnd type="none" w="sm" len="sm"/>
              <a:tailEnd type="none" w="sm" len="sm"/>
            </a:ln>
          </p:spPr>
        </p:cxnSp>
        <p:sp>
          <p:nvSpPr>
            <p:cNvPr id="119" name="Google Shape;119;p2"/>
            <p:cNvSpPr txBox="1"/>
            <p:nvPr/>
          </p:nvSpPr>
          <p:spPr>
            <a:xfrm>
              <a:off x="11645435" y="216363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2</a:t>
              </a:r>
              <a:endParaRPr/>
            </a:p>
          </p:txBody>
        </p:sp>
        <p:sp>
          <p:nvSpPr>
            <p:cNvPr id="120" name="Google Shape;120;p2"/>
            <p:cNvSpPr txBox="1"/>
            <p:nvPr/>
          </p:nvSpPr>
          <p:spPr>
            <a:xfrm>
              <a:off x="12539168" y="445086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2</a:t>
              </a:r>
              <a:endParaRPr/>
            </a:p>
          </p:txBody>
        </p:sp>
        <p:sp>
          <p:nvSpPr>
            <p:cNvPr id="121" name="Google Shape;121;p2"/>
            <p:cNvSpPr txBox="1"/>
            <p:nvPr/>
          </p:nvSpPr>
          <p:spPr>
            <a:xfrm>
              <a:off x="11734055" y="339887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3</a:t>
              </a:r>
              <a:endParaRPr/>
            </a:p>
          </p:txBody>
        </p:sp>
        <p:sp>
          <p:nvSpPr>
            <p:cNvPr id="122" name="Google Shape;122;p2"/>
            <p:cNvSpPr txBox="1"/>
            <p:nvPr/>
          </p:nvSpPr>
          <p:spPr>
            <a:xfrm>
              <a:off x="11545044" y="457116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5</a:t>
              </a:r>
              <a:endParaRPr/>
            </a:p>
          </p:txBody>
        </p:sp>
        <p:sp>
          <p:nvSpPr>
            <p:cNvPr id="123" name="Google Shape;123;p2"/>
            <p:cNvSpPr txBox="1"/>
            <p:nvPr/>
          </p:nvSpPr>
          <p:spPr>
            <a:xfrm>
              <a:off x="12051376" y="22423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4</a:t>
              </a:r>
              <a:endParaRPr/>
            </a:p>
          </p:txBody>
        </p:sp>
        <p:sp>
          <p:nvSpPr>
            <p:cNvPr id="124" name="Google Shape;124;p2"/>
            <p:cNvSpPr txBox="1"/>
            <p:nvPr/>
          </p:nvSpPr>
          <p:spPr>
            <a:xfrm>
              <a:off x="10546213" y="239685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5</a:t>
              </a:r>
              <a:endParaRPr/>
            </a:p>
          </p:txBody>
        </p:sp>
        <p:sp>
          <p:nvSpPr>
            <p:cNvPr id="125" name="Google Shape;125;p2"/>
            <p:cNvSpPr txBox="1"/>
            <p:nvPr/>
          </p:nvSpPr>
          <p:spPr>
            <a:xfrm>
              <a:off x="10966446" y="385682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4</a:t>
              </a:r>
              <a:endParaRPr/>
            </a:p>
          </p:txBody>
        </p:sp>
        <p:sp>
          <p:nvSpPr>
            <p:cNvPr id="126" name="Google Shape;126;p2"/>
            <p:cNvSpPr txBox="1"/>
            <p:nvPr/>
          </p:nvSpPr>
          <p:spPr>
            <a:xfrm>
              <a:off x="13340173" y="368554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6</a:t>
              </a:r>
              <a:endParaRPr/>
            </a:p>
          </p:txBody>
        </p:sp>
        <p:sp>
          <p:nvSpPr>
            <p:cNvPr id="127" name="Google Shape;127;p2"/>
            <p:cNvSpPr txBox="1"/>
            <p:nvPr/>
          </p:nvSpPr>
          <p:spPr>
            <a:xfrm>
              <a:off x="13147809" y="23482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8</a:t>
              </a:r>
              <a:endParaRPr/>
            </a:p>
          </p:txBody>
        </p:sp>
        <p:sp>
          <p:nvSpPr>
            <p:cNvPr id="128" name="Google Shape;128;p2"/>
            <p:cNvSpPr txBox="1"/>
            <p:nvPr/>
          </p:nvSpPr>
          <p:spPr>
            <a:xfrm>
              <a:off x="12600998" y="336312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7</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Which partition maximizes modularity?</a:t>
            </a:r>
          </a:p>
        </p:txBody>
      </p:sp>
      <p:pic>
        <p:nvPicPr>
          <p:cNvPr id="2" name="Picture 1">
            <a:extLst>
              <a:ext uri="{FF2B5EF4-FFF2-40B4-BE49-F238E27FC236}">
                <a16:creationId xmlns:a16="http://schemas.microsoft.com/office/drawing/2014/main" id="{FA2E94A3-304E-FE35-B852-F40EC90C4EA6}"/>
              </a:ext>
            </a:extLst>
          </p:cNvPr>
          <p:cNvPicPr>
            <a:picLocks noChangeAspect="1"/>
          </p:cNvPicPr>
          <p:nvPr/>
        </p:nvPicPr>
        <p:blipFill>
          <a:blip r:embed="rId3"/>
          <a:stretch>
            <a:fillRect/>
          </a:stretch>
        </p:blipFill>
        <p:spPr>
          <a:xfrm>
            <a:off x="2292365" y="1005840"/>
            <a:ext cx="10045669" cy="6035040"/>
          </a:xfrm>
          <a:prstGeom prst="rect">
            <a:avLst/>
          </a:prstGeom>
        </p:spPr>
      </p:pic>
      <p:sp>
        <p:nvSpPr>
          <p:cNvPr id="3" name="Slide Number Placeholder 2">
            <a:extLst>
              <a:ext uri="{FF2B5EF4-FFF2-40B4-BE49-F238E27FC236}">
                <a16:creationId xmlns:a16="http://schemas.microsoft.com/office/drawing/2014/main" id="{68F14172-4276-2F84-22CE-D6F9BE5DF0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426161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Greedy modularity maximization</a:t>
            </a:r>
          </a:p>
        </p:txBody>
      </p:sp>
      <p:pic>
        <p:nvPicPr>
          <p:cNvPr id="3" name="Picture 2">
            <a:extLst>
              <a:ext uri="{FF2B5EF4-FFF2-40B4-BE49-F238E27FC236}">
                <a16:creationId xmlns:a16="http://schemas.microsoft.com/office/drawing/2014/main" id="{4D457835-A239-2448-1E9A-7790A0F627CE}"/>
              </a:ext>
            </a:extLst>
          </p:cNvPr>
          <p:cNvPicPr>
            <a:picLocks noChangeAspect="1"/>
          </p:cNvPicPr>
          <p:nvPr/>
        </p:nvPicPr>
        <p:blipFill>
          <a:blip r:embed="rId3"/>
          <a:stretch>
            <a:fillRect/>
          </a:stretch>
        </p:blipFill>
        <p:spPr>
          <a:xfrm>
            <a:off x="1225296" y="1152144"/>
            <a:ext cx="11854074" cy="5175504"/>
          </a:xfrm>
          <a:prstGeom prst="rect">
            <a:avLst/>
          </a:prstGeom>
        </p:spPr>
      </p:pic>
      <p:pic>
        <p:nvPicPr>
          <p:cNvPr id="4" name="Picture 3">
            <a:extLst>
              <a:ext uri="{FF2B5EF4-FFF2-40B4-BE49-F238E27FC236}">
                <a16:creationId xmlns:a16="http://schemas.microsoft.com/office/drawing/2014/main" id="{ED4ADC8F-F745-06DA-6836-B4B6A88DD5E5}"/>
              </a:ext>
            </a:extLst>
          </p:cNvPr>
          <p:cNvPicPr>
            <a:picLocks noChangeAspect="1"/>
          </p:cNvPicPr>
          <p:nvPr/>
        </p:nvPicPr>
        <p:blipFill>
          <a:blip r:embed="rId4"/>
          <a:stretch>
            <a:fillRect/>
          </a:stretch>
        </p:blipFill>
        <p:spPr>
          <a:xfrm>
            <a:off x="1069848" y="6647354"/>
            <a:ext cx="11854074" cy="1249111"/>
          </a:xfrm>
          <a:prstGeom prst="rect">
            <a:avLst/>
          </a:prstGeom>
        </p:spPr>
      </p:pic>
      <p:sp>
        <p:nvSpPr>
          <p:cNvPr id="2" name="Slide Number Placeholder 1">
            <a:extLst>
              <a:ext uri="{FF2B5EF4-FFF2-40B4-BE49-F238E27FC236}">
                <a16:creationId xmlns:a16="http://schemas.microsoft.com/office/drawing/2014/main" id="{9A0B074F-BFA0-1F2A-8AD9-D96046BC8A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Tree>
    <p:extLst>
      <p:ext uri="{BB962C8B-B14F-4D97-AF65-F5344CB8AC3E}">
        <p14:creationId xmlns:p14="http://schemas.microsoft.com/office/powerpoint/2010/main" val="485762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Hierarchical clustering + modularity maximization</a:t>
            </a:r>
          </a:p>
        </p:txBody>
      </p:sp>
      <p:pic>
        <p:nvPicPr>
          <p:cNvPr id="2" name="Picture 1">
            <a:extLst>
              <a:ext uri="{FF2B5EF4-FFF2-40B4-BE49-F238E27FC236}">
                <a16:creationId xmlns:a16="http://schemas.microsoft.com/office/drawing/2014/main" id="{3CA8E987-8823-B9EE-D388-4CC0B7A8099C}"/>
              </a:ext>
            </a:extLst>
          </p:cNvPr>
          <p:cNvPicPr>
            <a:picLocks noChangeAspect="1"/>
          </p:cNvPicPr>
          <p:nvPr/>
        </p:nvPicPr>
        <p:blipFill>
          <a:blip r:embed="rId3"/>
          <a:stretch>
            <a:fillRect/>
          </a:stretch>
        </p:blipFill>
        <p:spPr>
          <a:xfrm>
            <a:off x="295494" y="1463040"/>
            <a:ext cx="9900066" cy="4335239"/>
          </a:xfrm>
          <a:prstGeom prst="rect">
            <a:avLst/>
          </a:prstGeom>
        </p:spPr>
      </p:pic>
      <p:pic>
        <p:nvPicPr>
          <p:cNvPr id="5" name="Picture 4">
            <a:extLst>
              <a:ext uri="{FF2B5EF4-FFF2-40B4-BE49-F238E27FC236}">
                <a16:creationId xmlns:a16="http://schemas.microsoft.com/office/drawing/2014/main" id="{952CC163-1232-96C6-D425-1E1FF20A26E3}"/>
              </a:ext>
            </a:extLst>
          </p:cNvPr>
          <p:cNvPicPr>
            <a:picLocks noChangeAspect="1"/>
          </p:cNvPicPr>
          <p:nvPr/>
        </p:nvPicPr>
        <p:blipFill>
          <a:blip r:embed="rId4"/>
          <a:stretch>
            <a:fillRect/>
          </a:stretch>
        </p:blipFill>
        <p:spPr>
          <a:xfrm>
            <a:off x="350357" y="6255479"/>
            <a:ext cx="13684619" cy="1720857"/>
          </a:xfrm>
          <a:prstGeom prst="rect">
            <a:avLst/>
          </a:prstGeom>
        </p:spPr>
      </p:pic>
      <p:pic>
        <p:nvPicPr>
          <p:cNvPr id="7" name="Picture 6">
            <a:extLst>
              <a:ext uri="{FF2B5EF4-FFF2-40B4-BE49-F238E27FC236}">
                <a16:creationId xmlns:a16="http://schemas.microsoft.com/office/drawing/2014/main" id="{402A974B-2032-33DC-4729-518EE18397EA}"/>
              </a:ext>
            </a:extLst>
          </p:cNvPr>
          <p:cNvPicPr>
            <a:picLocks noChangeAspect="1"/>
          </p:cNvPicPr>
          <p:nvPr/>
        </p:nvPicPr>
        <p:blipFill>
          <a:blip r:embed="rId5"/>
          <a:stretch>
            <a:fillRect/>
          </a:stretch>
        </p:blipFill>
        <p:spPr>
          <a:xfrm>
            <a:off x="295494" y="1463040"/>
            <a:ext cx="13221250" cy="4169664"/>
          </a:xfrm>
          <a:prstGeom prst="rect">
            <a:avLst/>
          </a:prstGeom>
        </p:spPr>
      </p:pic>
      <p:sp>
        <p:nvSpPr>
          <p:cNvPr id="3" name="Slide Number Placeholder 2">
            <a:extLst>
              <a:ext uri="{FF2B5EF4-FFF2-40B4-BE49-F238E27FC236}">
                <a16:creationId xmlns:a16="http://schemas.microsoft.com/office/drawing/2014/main" id="{7EF0527D-5F18-96F5-916C-4A92C186CA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spTree>
    <p:extLst>
      <p:ext uri="{BB962C8B-B14F-4D97-AF65-F5344CB8AC3E}">
        <p14:creationId xmlns:p14="http://schemas.microsoft.com/office/powerpoint/2010/main" val="300342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 presetClass="exit" presetSubtype="10" fill="hold" nodeType="withEffect">
                                  <p:stCondLst>
                                    <p:cond delay="0"/>
                                  </p:stCondLst>
                                  <p:childTnLst>
                                    <p:animEffect transition="out" filter="blinds(horizontal)">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Overlapping community detection</a:t>
            </a:r>
          </a:p>
        </p:txBody>
      </p:sp>
      <p:pic>
        <p:nvPicPr>
          <p:cNvPr id="2" name="Picture 1">
            <a:extLst>
              <a:ext uri="{FF2B5EF4-FFF2-40B4-BE49-F238E27FC236}">
                <a16:creationId xmlns:a16="http://schemas.microsoft.com/office/drawing/2014/main" id="{FB3FF8E5-A438-7F78-AC87-B4DF39EF7CB4}"/>
              </a:ext>
            </a:extLst>
          </p:cNvPr>
          <p:cNvPicPr>
            <a:picLocks noChangeAspect="1"/>
          </p:cNvPicPr>
          <p:nvPr/>
        </p:nvPicPr>
        <p:blipFill>
          <a:blip r:embed="rId3"/>
          <a:stretch>
            <a:fillRect/>
          </a:stretch>
        </p:blipFill>
        <p:spPr>
          <a:xfrm>
            <a:off x="4355465" y="1010562"/>
            <a:ext cx="6358382" cy="5273144"/>
          </a:xfrm>
          <a:prstGeom prst="rect">
            <a:avLst/>
          </a:prstGeom>
        </p:spPr>
      </p:pic>
      <p:sp>
        <p:nvSpPr>
          <p:cNvPr id="3" name="Slide Number Placeholder 2">
            <a:extLst>
              <a:ext uri="{FF2B5EF4-FFF2-40B4-BE49-F238E27FC236}">
                <a16:creationId xmlns:a16="http://schemas.microsoft.com/office/drawing/2014/main" id="{2FAE5CBB-C476-969E-2F4C-C15AC32EF9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spTree>
    <p:extLst>
      <p:ext uri="{BB962C8B-B14F-4D97-AF65-F5344CB8AC3E}">
        <p14:creationId xmlns:p14="http://schemas.microsoft.com/office/powerpoint/2010/main" val="3665881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C-Finder algorithm (k-clique)</a:t>
            </a:r>
          </a:p>
        </p:txBody>
      </p:sp>
      <p:pic>
        <p:nvPicPr>
          <p:cNvPr id="3" name="Picture 2">
            <a:extLst>
              <a:ext uri="{FF2B5EF4-FFF2-40B4-BE49-F238E27FC236}">
                <a16:creationId xmlns:a16="http://schemas.microsoft.com/office/drawing/2014/main" id="{3ABED3AA-FD8C-0ACC-B38D-0DE829248D25}"/>
              </a:ext>
            </a:extLst>
          </p:cNvPr>
          <p:cNvPicPr>
            <a:picLocks noChangeAspect="1"/>
          </p:cNvPicPr>
          <p:nvPr/>
        </p:nvPicPr>
        <p:blipFill>
          <a:blip r:embed="rId3"/>
          <a:stretch>
            <a:fillRect/>
          </a:stretch>
        </p:blipFill>
        <p:spPr>
          <a:xfrm>
            <a:off x="892976" y="1133856"/>
            <a:ext cx="12569865" cy="5285232"/>
          </a:xfrm>
          <a:prstGeom prst="rect">
            <a:avLst/>
          </a:prstGeom>
        </p:spPr>
      </p:pic>
      <p:sp>
        <p:nvSpPr>
          <p:cNvPr id="2" name="Slide Number Placeholder 1">
            <a:extLst>
              <a:ext uri="{FF2B5EF4-FFF2-40B4-BE49-F238E27FC236}">
                <a16:creationId xmlns:a16="http://schemas.microsoft.com/office/drawing/2014/main" id="{25D8563C-ECC4-3C95-FEF1-D093F533F1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Tree>
    <p:extLst>
      <p:ext uri="{BB962C8B-B14F-4D97-AF65-F5344CB8AC3E}">
        <p14:creationId xmlns:p14="http://schemas.microsoft.com/office/powerpoint/2010/main" val="252311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3784705" y="1071296"/>
            <a:ext cx="7100677" cy="5846762"/>
          </a:xfrm>
          <a:prstGeom prst="hexagon">
            <a:avLst>
              <a:gd name="adj" fmla="val 25000"/>
              <a:gd name="vf" fmla="val 115470"/>
            </a:avLst>
          </a:prstGeom>
          <a:solidFill>
            <a:srgbClr val="EFB210"/>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0" u="none" strike="noStrike" cap="none" dirty="0">
                <a:solidFill>
                  <a:srgbClr val="1F3A4F"/>
                </a:solidFill>
                <a:latin typeface="Helvetica Neue"/>
                <a:ea typeface="Helvetica Neue"/>
                <a:cs typeface="Helvetica Neue"/>
                <a:sym typeface="Helvetica Neue"/>
              </a:rPr>
              <a:t>Dynamic processes on networks</a:t>
            </a:r>
            <a:endParaRPr dirty="0"/>
          </a:p>
        </p:txBody>
      </p:sp>
    </p:spTree>
    <p:extLst>
      <p:ext uri="{BB962C8B-B14F-4D97-AF65-F5344CB8AC3E}">
        <p14:creationId xmlns:p14="http://schemas.microsoft.com/office/powerpoint/2010/main" val="423583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“Spreading processes” (diffusion) on networks</a:t>
            </a:r>
          </a:p>
        </p:txBody>
      </p:sp>
      <p:pic>
        <p:nvPicPr>
          <p:cNvPr id="7" name="Picture 6">
            <a:extLst>
              <a:ext uri="{FF2B5EF4-FFF2-40B4-BE49-F238E27FC236}">
                <a16:creationId xmlns:a16="http://schemas.microsoft.com/office/drawing/2014/main" id="{CD4CBE0D-89CF-4411-05E5-049BC080ABA7}"/>
              </a:ext>
            </a:extLst>
          </p:cNvPr>
          <p:cNvPicPr>
            <a:picLocks noChangeAspect="1"/>
          </p:cNvPicPr>
          <p:nvPr/>
        </p:nvPicPr>
        <p:blipFill>
          <a:blip r:embed="rId3"/>
          <a:stretch>
            <a:fillRect/>
          </a:stretch>
        </p:blipFill>
        <p:spPr>
          <a:xfrm>
            <a:off x="1885706" y="1499616"/>
            <a:ext cx="10858988" cy="5230368"/>
          </a:xfrm>
          <a:prstGeom prst="rect">
            <a:avLst/>
          </a:prstGeom>
        </p:spPr>
      </p:pic>
      <p:sp>
        <p:nvSpPr>
          <p:cNvPr id="2" name="Slide Number Placeholder 1">
            <a:extLst>
              <a:ext uri="{FF2B5EF4-FFF2-40B4-BE49-F238E27FC236}">
                <a16:creationId xmlns:a16="http://schemas.microsoft.com/office/drawing/2014/main" id="{92B37541-5D6A-AACA-CBD2-2DCAC4E31F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spTree>
    <p:extLst>
      <p:ext uri="{BB962C8B-B14F-4D97-AF65-F5344CB8AC3E}">
        <p14:creationId xmlns:p14="http://schemas.microsoft.com/office/powerpoint/2010/main" val="453632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Different classes of </a:t>
            </a:r>
            <a:r>
              <a:rPr lang="en-US" sz="4000">
                <a:solidFill>
                  <a:srgbClr val="FF0000"/>
                </a:solidFill>
                <a:latin typeface="Comic Sans MS" pitchFamily="66" charset="0"/>
              </a:rPr>
              <a:t>epidemic models</a:t>
            </a:r>
            <a:endParaRPr lang="en-US" sz="4000" dirty="0">
              <a:solidFill>
                <a:srgbClr val="FF0000"/>
              </a:solidFill>
              <a:latin typeface="Comic Sans MS" pitchFamily="66" charset="0"/>
            </a:endParaRPr>
          </a:p>
        </p:txBody>
      </p:sp>
      <p:pic>
        <p:nvPicPr>
          <p:cNvPr id="5" name="Picture 4">
            <a:extLst>
              <a:ext uri="{FF2B5EF4-FFF2-40B4-BE49-F238E27FC236}">
                <a16:creationId xmlns:a16="http://schemas.microsoft.com/office/drawing/2014/main" id="{3337EA2E-196E-5AA6-80CD-EB246ADE6818}"/>
              </a:ext>
            </a:extLst>
          </p:cNvPr>
          <p:cNvPicPr>
            <a:picLocks noChangeAspect="1"/>
          </p:cNvPicPr>
          <p:nvPr/>
        </p:nvPicPr>
        <p:blipFill>
          <a:blip r:embed="rId3"/>
          <a:stretch>
            <a:fillRect/>
          </a:stretch>
        </p:blipFill>
        <p:spPr>
          <a:xfrm>
            <a:off x="1536191" y="1258641"/>
            <a:ext cx="11859583" cy="5712317"/>
          </a:xfrm>
          <a:prstGeom prst="rect">
            <a:avLst/>
          </a:prstGeom>
        </p:spPr>
      </p:pic>
      <p:sp>
        <p:nvSpPr>
          <p:cNvPr id="2" name="Slide Number Placeholder 1">
            <a:extLst>
              <a:ext uri="{FF2B5EF4-FFF2-40B4-BE49-F238E27FC236}">
                <a16:creationId xmlns:a16="http://schemas.microsoft.com/office/drawing/2014/main" id="{BE6A3EE5-399D-3B0C-9D15-38FB41E63D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3791666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SI model – homogeneous mixing</a:t>
            </a:r>
          </a:p>
        </p:txBody>
      </p:sp>
      <p:pic>
        <p:nvPicPr>
          <p:cNvPr id="2" name="Picture 1">
            <a:extLst>
              <a:ext uri="{FF2B5EF4-FFF2-40B4-BE49-F238E27FC236}">
                <a16:creationId xmlns:a16="http://schemas.microsoft.com/office/drawing/2014/main" id="{7CDA4D7A-DF3C-83E8-0234-1845E987B03B}"/>
              </a:ext>
            </a:extLst>
          </p:cNvPr>
          <p:cNvPicPr>
            <a:picLocks noChangeAspect="1"/>
          </p:cNvPicPr>
          <p:nvPr/>
        </p:nvPicPr>
        <p:blipFill>
          <a:blip r:embed="rId3"/>
          <a:stretch>
            <a:fillRect/>
          </a:stretch>
        </p:blipFill>
        <p:spPr>
          <a:xfrm>
            <a:off x="777239" y="1215954"/>
            <a:ext cx="8828103" cy="4050990"/>
          </a:xfrm>
          <a:prstGeom prst="rect">
            <a:avLst/>
          </a:prstGeom>
        </p:spPr>
      </p:pic>
      <p:pic>
        <p:nvPicPr>
          <p:cNvPr id="3" name="Picture 2">
            <a:extLst>
              <a:ext uri="{FF2B5EF4-FFF2-40B4-BE49-F238E27FC236}">
                <a16:creationId xmlns:a16="http://schemas.microsoft.com/office/drawing/2014/main" id="{F9B03BA2-8B37-9BBE-6994-D50B50289205}"/>
              </a:ext>
            </a:extLst>
          </p:cNvPr>
          <p:cNvPicPr>
            <a:picLocks noChangeAspect="1"/>
          </p:cNvPicPr>
          <p:nvPr/>
        </p:nvPicPr>
        <p:blipFill>
          <a:blip r:embed="rId4"/>
          <a:stretch>
            <a:fillRect/>
          </a:stretch>
        </p:blipFill>
        <p:spPr>
          <a:xfrm>
            <a:off x="3385311" y="5833872"/>
            <a:ext cx="5048335" cy="1179774"/>
          </a:xfrm>
          <a:prstGeom prst="rect">
            <a:avLst/>
          </a:prstGeom>
        </p:spPr>
      </p:pic>
      <p:pic>
        <p:nvPicPr>
          <p:cNvPr id="4" name="Picture 3">
            <a:extLst>
              <a:ext uri="{FF2B5EF4-FFF2-40B4-BE49-F238E27FC236}">
                <a16:creationId xmlns:a16="http://schemas.microsoft.com/office/drawing/2014/main" id="{79FCBBFE-741B-8008-67E1-FE79FD02D5F1}"/>
              </a:ext>
            </a:extLst>
          </p:cNvPr>
          <p:cNvPicPr>
            <a:picLocks noChangeAspect="1"/>
          </p:cNvPicPr>
          <p:nvPr/>
        </p:nvPicPr>
        <p:blipFill>
          <a:blip r:embed="rId5"/>
          <a:stretch>
            <a:fillRect/>
          </a:stretch>
        </p:blipFill>
        <p:spPr>
          <a:xfrm>
            <a:off x="9744455" y="1920240"/>
            <a:ext cx="4527835" cy="1248057"/>
          </a:xfrm>
          <a:prstGeom prst="rect">
            <a:avLst/>
          </a:prstGeom>
        </p:spPr>
      </p:pic>
      <p:sp>
        <p:nvSpPr>
          <p:cNvPr id="5" name="Slide Number Placeholder 4">
            <a:extLst>
              <a:ext uri="{FF2B5EF4-FFF2-40B4-BE49-F238E27FC236}">
                <a16:creationId xmlns:a16="http://schemas.microsoft.com/office/drawing/2014/main" id="{4E4250A3-DFF2-2D78-46F9-C0F3EB0DC9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Tree>
    <p:extLst>
      <p:ext uri="{BB962C8B-B14F-4D97-AF65-F5344CB8AC3E}">
        <p14:creationId xmlns:p14="http://schemas.microsoft.com/office/powerpoint/2010/main" val="119114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SIS model – homogeneous mixing</a:t>
            </a:r>
          </a:p>
        </p:txBody>
      </p:sp>
      <p:pic>
        <p:nvPicPr>
          <p:cNvPr id="5" name="Picture 4">
            <a:extLst>
              <a:ext uri="{FF2B5EF4-FFF2-40B4-BE49-F238E27FC236}">
                <a16:creationId xmlns:a16="http://schemas.microsoft.com/office/drawing/2014/main" id="{089F7205-9A5F-2023-1F99-58EDAAE73FA4}"/>
              </a:ext>
            </a:extLst>
          </p:cNvPr>
          <p:cNvPicPr>
            <a:picLocks noChangeAspect="1"/>
          </p:cNvPicPr>
          <p:nvPr/>
        </p:nvPicPr>
        <p:blipFill>
          <a:blip r:embed="rId3"/>
          <a:stretch>
            <a:fillRect/>
          </a:stretch>
        </p:blipFill>
        <p:spPr>
          <a:xfrm>
            <a:off x="358110" y="1005840"/>
            <a:ext cx="7772400" cy="3599374"/>
          </a:xfrm>
          <a:prstGeom prst="rect">
            <a:avLst/>
          </a:prstGeom>
        </p:spPr>
      </p:pic>
      <p:pic>
        <p:nvPicPr>
          <p:cNvPr id="7" name="Picture 6">
            <a:extLst>
              <a:ext uri="{FF2B5EF4-FFF2-40B4-BE49-F238E27FC236}">
                <a16:creationId xmlns:a16="http://schemas.microsoft.com/office/drawing/2014/main" id="{EE050784-97BF-CC1B-DDF8-31E28AD58472}"/>
              </a:ext>
            </a:extLst>
          </p:cNvPr>
          <p:cNvPicPr>
            <a:picLocks noChangeAspect="1"/>
          </p:cNvPicPr>
          <p:nvPr/>
        </p:nvPicPr>
        <p:blipFill>
          <a:blip r:embed="rId4"/>
          <a:stretch>
            <a:fillRect/>
          </a:stretch>
        </p:blipFill>
        <p:spPr>
          <a:xfrm>
            <a:off x="1670050" y="4925254"/>
            <a:ext cx="6911782" cy="1548698"/>
          </a:xfrm>
          <a:prstGeom prst="rect">
            <a:avLst/>
          </a:prstGeom>
        </p:spPr>
      </p:pic>
      <p:pic>
        <p:nvPicPr>
          <p:cNvPr id="8" name="Picture 7">
            <a:extLst>
              <a:ext uri="{FF2B5EF4-FFF2-40B4-BE49-F238E27FC236}">
                <a16:creationId xmlns:a16="http://schemas.microsoft.com/office/drawing/2014/main" id="{263CDAC7-3698-712E-40AD-217CFE85ABDC}"/>
              </a:ext>
            </a:extLst>
          </p:cNvPr>
          <p:cNvPicPr>
            <a:picLocks noChangeAspect="1"/>
          </p:cNvPicPr>
          <p:nvPr/>
        </p:nvPicPr>
        <p:blipFill>
          <a:blip r:embed="rId5"/>
          <a:stretch>
            <a:fillRect/>
          </a:stretch>
        </p:blipFill>
        <p:spPr>
          <a:xfrm>
            <a:off x="8253868" y="2426462"/>
            <a:ext cx="6018422" cy="1450594"/>
          </a:xfrm>
          <a:prstGeom prst="rect">
            <a:avLst/>
          </a:prstGeom>
        </p:spPr>
      </p:pic>
      <p:pic>
        <p:nvPicPr>
          <p:cNvPr id="10" name="Picture 9">
            <a:extLst>
              <a:ext uri="{FF2B5EF4-FFF2-40B4-BE49-F238E27FC236}">
                <a16:creationId xmlns:a16="http://schemas.microsoft.com/office/drawing/2014/main" id="{BCE784F8-CF9D-494F-6694-A63D9A58763E}"/>
              </a:ext>
            </a:extLst>
          </p:cNvPr>
          <p:cNvPicPr>
            <a:picLocks noChangeAspect="1"/>
          </p:cNvPicPr>
          <p:nvPr/>
        </p:nvPicPr>
        <p:blipFill>
          <a:blip r:embed="rId6"/>
          <a:stretch>
            <a:fillRect/>
          </a:stretch>
        </p:blipFill>
        <p:spPr>
          <a:xfrm>
            <a:off x="9818862" y="3877056"/>
            <a:ext cx="3110364" cy="1305242"/>
          </a:xfrm>
          <a:prstGeom prst="rect">
            <a:avLst/>
          </a:prstGeom>
        </p:spPr>
      </p:pic>
      <p:pic>
        <p:nvPicPr>
          <p:cNvPr id="11" name="Picture 10">
            <a:extLst>
              <a:ext uri="{FF2B5EF4-FFF2-40B4-BE49-F238E27FC236}">
                <a16:creationId xmlns:a16="http://schemas.microsoft.com/office/drawing/2014/main" id="{B62CCA92-DC5D-65F1-62B2-BC1A2C2B40BC}"/>
              </a:ext>
            </a:extLst>
          </p:cNvPr>
          <p:cNvPicPr>
            <a:picLocks noChangeAspect="1"/>
          </p:cNvPicPr>
          <p:nvPr/>
        </p:nvPicPr>
        <p:blipFill>
          <a:blip r:embed="rId7"/>
          <a:stretch>
            <a:fillRect/>
          </a:stretch>
        </p:blipFill>
        <p:spPr>
          <a:xfrm>
            <a:off x="9818862" y="1384046"/>
            <a:ext cx="2612993" cy="675774"/>
          </a:xfrm>
          <a:prstGeom prst="rect">
            <a:avLst/>
          </a:prstGeom>
        </p:spPr>
      </p:pic>
      <p:sp>
        <p:nvSpPr>
          <p:cNvPr id="2" name="Slide Number Placeholder 1">
            <a:extLst>
              <a:ext uri="{FF2B5EF4-FFF2-40B4-BE49-F238E27FC236}">
                <a16:creationId xmlns:a16="http://schemas.microsoft.com/office/drawing/2014/main" id="{32D87DBA-1D20-AE3F-047D-BA7936001F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Tree>
    <p:extLst>
      <p:ext uri="{BB962C8B-B14F-4D97-AF65-F5344CB8AC3E}">
        <p14:creationId xmlns:p14="http://schemas.microsoft.com/office/powerpoint/2010/main" val="382122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135" name="Google Shape;135;p3"/>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136" name="Google Shape;136;p3" descr="data:image/png;base64,%20iVBORw0KGgoAAAANSUhEUgAAAZIAAAPbCAYAAAEBTT3hAAAAAXNSR0IArs4c6QAAAARnQU1BAACxjwv8YQUAAAAJcEhZcwAADsMAAA7DAcdvqGQAAEvJSURBVHhe7d1vbBz3ned5Uo4zTY/3kgXubukHt/E8WMCZO8AkBeOc2zs488yHO2CUuzzI4UTK+8zPYs+DRR4c4BwQIICRsPNo/ehGmNkHg0gcax/4xvoDDDcibUvUwgIOHtuiB+6Q2cWKYkvdIov/usmu6/L8RpEFVtXvU6yqrvr93i8gUBUBxWr+6tvv/ls11l5o3B47gaOdtRP9/dJs3Th7xmyOBXeaU2az2toXG5fMZiaHwVrLbFYbq1NlD2/MvmE2x4JP3p40m9V2f6HRNJuZsDpF8mZ1gltzj25o2HqrYTarjdWpsnsXJh4NfBa1ecy2vTJ33myyOpUzXJ0TPfwZic2FiUcPNLM4CtbqcaNZnSrbWpmtx5A/jtWpso0Lz8hPm8PW4qOoHu2un+gxX2m2V2br8eDycaxOlQ1XR37aHGwsPvo7h9utEz3mKw2rU2W1XJ3W+TH5idnjq9PfaZ3oUUVpvFmdg43lR62qzerU8jEbq+Oa/bvXH63IQdCqxxtZtXytIAtWp8oeX50waMmP+UbCn9W5t/ToUXRtVufx93dshWE4bjbr42urE7bkRxWlaS2+8ugf583q9DeXf/82Y11W5/HPFdhidYq08d5Lj+52vVydSnt8dR7/PJutWq5Or71cj4c/nSsvPnq4z+pUjZ+rs7n0sdmstsdXJ7h5Tn7azOoUqXP59KN5ybI6g8FgwmzWR11XR37aXIXVeTS83WvT75pNa48P/1Gv+6XZrK6dz5uPVuzxF9sr68HVmRPNwnBVqj9LtVuVrg+rEqz+Ytpsfu3l28o66aoMel35HrB09VuVazMn6kI9VuXTnz1nNr/2cm1lsSpVNKz9iT6GMuh3q/96GqtSRYP1Nx89F6nFy7InXZWjg85PzWZ1DT6s36qc6MNAh/ud6t8hDD162suqVMijVend/6D6D08eXJ0+0Sv4/f1O9R/+D/1+VerwloUvq/JIv71c/RcjWJUqenBt+kTxGxx0Hr2YUQu1W5Vw8Zz8mZfarUpvc7n639448aoEwaOnzbVQi1XpXJ559Mg201t4rEoBTroqYRDIf2ekarIqJ327e71eH0ao46pk+IhI7VZlqfrfNzvpqoSPPW2uhXqsygk/ilg7rEoV1eJ1MFalik76NZHaqcX7K16vSmW/VnXSryPWDqtSRbX4cjWrUnVenIygdqvy+CPjWlzcwIuLgtRvVXy43ETtLmbAqlSRFxcwYFWq6PFHxrW4aIEXFyxgVaqods9XWJUq8uLCBLU7hSqrUkVeXIiAVami2p1APcuFBx5flVpceMCLVand5SBYlSqq3ap4cYGB4ap8ZDbrwYtV8eKSD4+vSi0uKODFqtTuMg9+vG/PqlRQ7T5NkeWTR7U7Aa0Xnwer96q4+tnJ2q1K7T7RmuXT37Velcry7oIatfv+SpZvFbEqRfDuEg21W5VM3yGu3arU4cT/J/5mN6tSgJOfBaEGF8p4/KQAvc3l2BM4nzJ/Vtbu580/NZtj4WDsfzOb1fQgw2nlH1+pyp/sv1aXX8iyGo+r/GrU6gT/zl8Io16r4fpJ/VmNKqnVifxPerr4yp/En9Wokscvp8BqjFqtLm4xXI0TfYyj8ifrr9VFLZxfjaHfv6hQ9csmnHg1et3XzWZl1Wk1PDopf+XfMvBqNSp/Iv6TrkatTsJf/dXw6ZIIlT9tNatRJY+fbN/5C1PUajUC1y9I4f5q1Onk+jVYDY8udcBqVEnlT6R/0g+L1UqtVsP5k+dX/pURVqNKvDpZPqtRJZX/OhGrUSVenRSf1aiSWnxJ+B85/2V6VmNUTvqG/+OyPBar3XXjy5LnwmT5EFAdPlczEixMRWVZmLjTmbMwORoujPxKOwtTAhamovJcmCyfjq/8B85HhYWpqCwLE3fdHxYmRyxMRbEwFZXrwmT4Eu+g13X71casWJiKGi6M/Mw/7rKlLEyOWJiKGvXCHPW6ub2I6pQ8FybLuYZYmBgsTEVl+SLg42fkehwLkyMWpqIqsDDy8ygv5Lkwj18fzBYLEyPTwqzOH3sqDBYmR49/09nWcGKOfbGShckRCzNicdfJG/3CPDzRWRtrr4yFefxCuraGE8PCmM2vybIwe1/MH/t3WJgM4hbm8ZMH2GJhcsTCVFTcBaUrsDDVPo9V0cpYmCxYmDwXZnVefrXg8QtaPI6FiV2Y358dxRYLk6Phwhz7ym9pCxNznafKn9a/aCxMRbEwFZXzwsjvOrIwMWIX5rETDtliYXK0uTBx7GSUtTBx57Yb9LvzZtNPLExF5bkwu6vNz8ymNRYmRr4LMy+/68jCxIhbmMfP4WWLhcnRvQsTx74mVtrCBL899hTch/sPfmw2/ZTvwjTl91BYmBgsTEWxMBUVtzCPn6TQFguTo/sLjWPfdSxrYQ6C1rHXpvH+RHIsTEVlXJhjX3jcu9OU33VkYWKwMBXVvtiQ39waym1h+lt//wOz+TXhQUd+ScgpLExFZVmYuE+2sDA5yrQwYczCrDbldx37OyzMsViYimovNDK8T5/fwhxut4595SEMAvklIaewMBWVZWEGH/7w2De39r5oym9usTAxWJiKifs8WZKtW3Pyw+G4z40d7a77/dbxk+Le40+S64IEa35/kO9JLEjFZFmQLFcoYkEssSAVw4JUTNx790lyXZCdNblHTmNBKibLgsRdkjPu8iIRFsRSeQty/OthLMgTWJCKifuwRJI8F+QwWJM/kuQ0FqRisizI1s3Zn5jNr4m7bEiEBbGUZUEe3pg9tjtJCxKHBXkCC1IxWT4EwYIUiAWpmEwLcvPsa2bza/Y//8ULZtMaC/KELAuydePssa8Qx12fJQkL8gQWpGKyfOokzwU52lnnpZPHsSAVk2VBujfPvmo2v2Zn9Zcvm01rLMgTsixIcPPcsZMQd0GcJCzIE0a/IGvyf99p7YUJ+TwpuS5IsCY/ynMaC1IxLEjFZFyQY1+zGi6I/HYwC/IEFqRiRr4gu+vHvx0chrFvBzuNBakYFqRisixIuHju2F9WlgvYsCBPYEEqJstLJ3kuCF/6fAILUjEsSMVkWZA4WS5Mw4I8gQWpmCwfcoiTZUH6O61jX5D09mxBLEjFsCAVk/OCyD1iQZ7AglRMlq8jxMmyIAdB69hfvLfn/2VBKiZuQbKcU54FyUGeC5Ll0kssyBNYkIqJO3FAWQsSBq1jXyI53O8c++9yHgtSMXELUtbl+1iQJ7AgFcOCVEzcKf5KW5CwdWyrBv1ubk9Ya4UFqRgWpGLiFqSsC/GzIE9gQWriwdUZ+Zcbp9de1t9J9PWlkyyfOsn3e+p86dMaUzIiWd7Gzfl8J/KjM2/lOSX9zWU51N4+Y2dKaoQpGZEsU5Lz2eWYElvDKdFfFok5sTJTIsg0JfmeFJMpscWUjAhTUiOjnhJvX3TM8hFTpmRE8pyS/XtLcheYEgFTMiJMyYhkmZIsV+CJw5QIskxJ3F0XUyJgSmqEKRkRpqRG8pyS3t3l182mtUGvK7/U44S4D2YnyXNK+ISKINeW3L0uf9qEKREwJSOSZUri3uplSgRZpiTLRfHjMCWC4ZTIv6y4jw0xJQKmpEaYkhGJ+25JklynhCsr2MtzSnp3l/Srv/W6ft6lMSU1kueUHGwsyx/gZkoETMmIZJmSnZiLizElgixTsrUym9sviykRPLg6Lf+ymJIcMCU1wpSMyMaFZ+RfVq5TEnMJJRwjzykJNhblj6YOp8TPD0qUNSVha/HYdxyZEgFTMiJZpmT75uxnZtMaU5KDjFNy7BtiTIkg05SszMq/LKYkBw+uTcu/LKYkB0xJBbXOjx37yxr9lDz80mz6ZTgl8i8rzymJu1ai18qYkrgFScKUCLJMSdxdF1NyjOpOSZcpscWUFCzPKYm7XDhTImBKKihuSjqXZ+RfFlOSA6akguIWpQJT8rHZ9Evc3VaSPKck7qLIXitjSrJgSgRZpiTuY0NMyTFynZLV5l+ZzRNjSgRZPqHClAjynZJ5+f36cGxs3Gx+DVMiYEoKFj8lp+VfFlMyInlOSdx13b02nJJjfymlTUkYHjslg173XbOJNExJwZgSB2SZkrhTdjAlx8h5SuTFYkpykOV770yJgClxAFNSsNgpKe3S4kzJieU5JWHQOvblHK/FnYygrCkZDNYnzObXDPrdebOJNExJwZgSBwyn5B2zaS3uchlMyTHynJLd1Xn5gxJMSQ7izjmfJMuUxD08dh5TUiOtxVeOfV+eKSlY3CnON957SQ5vpikJfvuc2fyaw/0HPzab+EelTEnYiv2EDFPyBKakgpiSEcl3SpryN6eYEkHclMRdyTpJ3EX4mZJjMCU1wpSMCFNSI3GLwpQULO7CyXF3W0myTMlB0Jo2m1/T3+8c+9qb18qYkiRMyROYkgrKc0oO2kvyO5FMyROyTMnenab8zSmmRBA3JVs3zsq/rF57ObevOTgv45Qc+8tiSgrGlIwIU1IjcR+IYEoK1r7YkH9ZQ7lNSX/r739gNr8mPOjIn5BxHlMyIkxJjeQ6JZtL8mIxJYIwjJmS1ab8zSmmRBA3JcHNc/IviykRjHxKdpgSa0zJiDAlNRJ3MoKypmQwGBz7NQfntRcaGb6rnt+UxJ3iPAyCY1/09BpTMiJMSY0kTIn8y+ptLusfumNK7A0+/OGxv6y9L5ry9wuZEkGWKYk7xWyWKfFS3FmGkmzdmsvtSd/R7jrf2n3Csb+o7rVpOdI7MRffjzvzaSR2oXy85FLcd92T5DodwZq86F56cHVG/qVnmY44Xp7SnOmoCaZjBJiOmuhmmI5g9RfHfhCO6bCUZTqynCaQ6TihPKcj7pyNSZgOS0zHCDAdIxD3HfYkuU7Hzpp/v/Qsutdm5NeM8pwOL09VznTUBNMxAkxHTWSajk9/duzJZZgOS1mmI+70f2HrrdjvJMZ9EoXpsJTrdMScizEJ02GJ6RiBB1dn5FPBMh0nFPfd9CR5TsdhsObfBxSyGPl09LvygVJ7TEdNMB0jwHTURJbp6P5/P/+nZvNrmA5LWaYj7rR+wSdvx3+Ymuk4mSzTMVh/89ivG2Q5EynTYSnLdMRhOiwxHSNw/68nzptNa3lOB69ZWco0HR/mNx2H+x350VjtZTkjA+0YgeF0ZPgiJ9NxIkxHTWSZjriXSZgOS1mmI+50fcGdpvy1AabDUpbpGDr2pZDe/Q/kd/aYDktMxwgwHSPQXmi8bzat5TodO2ufmk0kGfV0eHli/Sxn7clzOo521nnNysaDq9Ny5IeOn44M525nOiwxHSOQcTqOxXRYyjIdcSerjDsFRhKmwxLTMQKjn461LA+n/ZPndPTby/JdEtNhiekYgVFPx+Cgc+y3cJ3WXpjQPxid53QEa7ktutMeXJvO7XNOTIclpqMmmI4RyDgdx35iZDgd8htGTIeluOkIF8/FfqkmTm9zSX44y3RYYjpGIN/pWNY/78t02GE6RmDk0xEEx34L12kjn47d9eMXPQzlRXda5/LMsb9cpqNATEdNMB0jkGU64hZk74v5Y4/0JEyHpbjpiLurSsJ0WGI6amLU0+HlxRyZjpoYeTsG68d+C9dpWT5Jkud0cN1ZS0zHCDAdNZHzdcuZDhtZpiPO3uq8/N4F02EpYTqO/VhPEqbDEtNRE/lOR4ZPkjAdJ8N0FGjU0xHGfAvXaVnOSRIny3T0d1rHLnp40JEX3Wmjng4vMR010bny4rG/EKajQDlPh/xLZzosxU1H3CkwkjAdlpiOmmA6RoDpqIlcpyPDOUm8lOX6HXGyTMdB0Dp20b08BUYSpmMEmI6a2HjvpWNf4mY6ChQ3Ha3FV+RPAe6uzstvwTIdluKmI+5yEUmYDktMR00wHSPAdNREntMRd3WbMGzJi+60excmjv3lljUdYdA6dtG9vFxEEqZjBJiOmohbEKajQHHTEXdXlYTpKFDcdAS35o490pMwHZaYjppgOkaA6aiJPKdj/97Ssb/cuMXw1ubCxLGvDZU2HTF3V4N+V150pzEdI8B01ATTMQJx0xH3sZ4kWT5JwnSc0PbKnPzOHtNhiemoOaajQExHBW1ceEb65WdZrCxTlWWB9+9eP/YAixP34Ykkg16XT8b4iEHRMCieist8nEoPSsxjuzjRY764hxlxeHDuKQaFQYEFBoVBgQUGhUGBBQaFQYEFdVCiT0nEvTEfJ8sb9lk+WcGgoDAMCoMCCwwKgwILDAqDAgsMCoMCC3Ffi4tT5UGJ+y5knGhIomExu1b4up6nGBQGBRYYFAYFFhgUBgUWyhiU7ZuzPzWb1rK8M8+goDDqoERDEg2L2bWS5QR3FAWVwqAwKLDAoDAosMCgMCiwoF53zKVBiajfm+eqHZ5yaVCyXDuIQYEVBoVBgQUGhUGBBQaFQYGFMgYly3Wus7wzz6CgMOqgRNQTTDAoqD0GhUGBBQaFQYEFBoVBgYX2xYZ8cLk0KP2dlvRvCw860m2HI5walM0l+e8wKLDCoDAosMCgMCiwUMagbN86932zaW13dX7RbFpjUFCYMgYluHlOPriGRZH/XQwKCpNpUC6flg4uBgW1x6DogxKOjY2bXfiCQWFQYKG90JAPLpcG5XC7JX0FIAyCycFgfcLswhcMCoMCC24NyrL8ZS8GBVYYFAYFFhgUBgUWShqUyXDxnHRi770v5uWP/zMoKAyDwqDAQrZBmZEOLgYFtcegMCiwwKAwKLDQXpiQDy6XBuVod13674Rh2IiGxezCFwwKgwILDIo+KIMgeM7swhcMCoMCC2UMSuf2uW9Hw2J2rex+Pv8Ts2mNQUFhyhiUqCbqoOx83pT+GxEGBYVhUBgUWMgyKA+uTWsHF4OCumNQGBRY8H5QgjX54/ycicVDDIo+KIODzrTZhC+cGpR7S5+ZTWsMCqy4VRT95BIMCqwwKAwKLJQxKJHhoEhPgIeDIn2LMtJvL39sNq0xKLDCoDAosJBpUK5Onzeb1hgU1FrGQZEPLgYFtcagMCiwkOU7804Nys6afPu5hLaHGBQGBRZcGpTe5vL7ZtMagwIrTg1Ke1n+dzEosFLWoHRvnn3VbFrZWf3ly2bTWrZBWZcfrjEoHiprUNRrzQd3mlKBIgwKCsOgMCiwkG1QZuS/k3FQpIuKMigoDIPCoMBClstnV3ZQ7n/wrtm0dhisfWk2rR3ud+SvAKDmGBQGBRYYFAYFFlwalP7msvw9GQYFVhgUBgUWyhqUhzdmpYMr+OTtycGHb0pXtmJQUBgGhUGBBQaFQYGFjIMifyuSQUGtMSgMCizcX2jIB5fvgzLod+X/DmqOQWFQYKHSg7LOoKAiXBqU/XtL8nMHBgVWyhqU4Nac9N8JW281gk9/Jl3ZikFBYVwblDDUPvbCoMAKg8KgwAKDwqDAAoPCoMDCvQsT8hNglwblaGdN/s78oPdQ/oIYao5BYVBggUFhUGCBQckyKF0GxTdODcrd62fCMGRQkL8sg9K9NiO/UrS9Mid/nD/4u19IV7ZiUFAYBoVBgQUGhUGBBQaFQYGFTINydUY+uDINyiqDgorYXJiQTkwXcWpQgjX5oD/qdeXbj5pjUBgUWGBQGBRYYFAYFFgoa1C2bs3Jf0e9hPbBxvIUg4JCMCgMCiwwKAwKLDAoDAosMCgMCixsXHhGvrJV99q0fHBVdlB21+flv9Pryh/hQc0xKAwKLDAoDAosMCgMCiwwKAwKLJQ1KNsrc/LBNRwU6SsAwcbi5GD9Q+kM+AwKrDAoDAostBca8hV+O5dPSw+Jgpvnhg+JtGHcW23Kw9jbXJIf3h1ut6RhDINg0mzCBwyIPiCDwUCqFWqMAWFAkCDLZbI7V16Mnr9Yq/KA9Hf+/gdm00p40JFfQUONMSAMCBIwIAwIEjAgDAgSMCAMCBKUMSBbN86eCcU3JffuzMsHe6+9LN8WBgSJqjsgTQYEo8eAMCBI4P2AbDEgSMCAMCBIoF7/vbX4SmPjvZekD+xFAzL8o5IDchC0pLNE9vtbf8qAeIQBYUCQgAERB2S/I59nGDXGgDAgSMCAMCBIUMaAPLwxK33nIrK72pS/3sqAIHcuDUh/c1m6LREGBIkYEAYECRgQBgQJGBAGBAnU67W7NCBh2GoMgt8+Z3atHO4/+DED4hF1QKLhiIbE7FphQFBbDAgDggQMCAOCBAwIA4IEZQxIcGtOOnAjDAgqwaUB2b+3JN0WBgSpGBAGBAkYEAYECRgQBgQJNhcmou9qWCtvQOZbZtOaPCBBa3IwWJcuZTDod+UrU6HG1AFRz2gSYUBQWwwIA4IEDAgDggQMCAOCBGUMyPbKnPxd8b3VefnaiQwIcseAMCBI4NSA3L0u3ZasA2I24QMGhAFBAgaEAUGCjQvPSAe8SwNyELTkSxkMel352omoMQaEAUECeUAun5YOwggDgtpiQBgQJGBAGBAkKGNAtlZm5YN9OCDyUDEgyB0DwoAggUsDcrCxLN0WBgSpGBAGBAkYEAYEMVrnxxrDAZHO1O7SgPR3WmdC8dqJR72ufO1E1BQDwoAgQbYBmZG+cxFhQFBLDAgDggQMCAOCBGUNyPbKrHwChr0v5uUTPTAgyBUD0pJfcGBAPMKAMCBI4NKAhK3FRrCxKN0WBgSJGBAGBAmi4YiGxOxacWlADrdb8m0ZDoh8WQbUFAPCgCABA8KAIEGWAXlwbVo6cCMMCGqJAWFAkKDKA7LzeVM6eBkQ5I4BYUCQgAFhQJDApQGJhiMaErNrJduAPGRAfMGAMCBIMBwQ6cN9EZcG5Gh3Xb4tw4dY8m1BTTEgDAgSMCAMCBJkGpCr0/JXYRkQ1BIDwoAgQVkDkuWkDcMBkb6rwYAgdwwIA4IEDAgDggQMCAOCBC4NiHpGkwgDgkSbCxPSQRhxakCCNfm2DAdEvi2oKQaEAUECBoQBQQIGhAFBgmwDMiMfIAwIaqmsAdlemZMPxOBOUzrgGRDkjgFhQJCAAWFAkIABYUCQwKUB2b97Xb4tDAgSbV6ceN1sWnNsQD4ym9YGvYfvm0247t6FCelLSRGnBmRnTb4tg15Xvi2oKQaEAUECBoQBQYKMAyJ/3JsBQS2VOCDvmE0rYeutxt5nzefNrhUGBLkra0CCW3PSF5OiAQk+eVs6ETUDgtwxIAwIEjAgDAgSMCAMCBJsXpz4qdm0VtkBubckD3vGATlvNuG6+wsN6cCNuDQgh8GafFsG/a78O0NNMSAMCBIwIAwIEjAgDAgSlDUg2zdnpRcDouFgQDByZQ3Iwxuz0sEbDUdUEbNrhQFB7hgQBgQJGBAGBAkYEAYECdoLDelj6JGqDkh/c1k+cA931j4zm9YG/Yc/N5twXftiQ/5ckVMDkqEgh/sduVSoKQaEAUECBoQBQQIGhAFBgowDIn9EfOvmrHSCuuj76AwIRq60AblxVvoyk3pGkwgDgtwxIAwIEjAgDAgSMCAMCBIwIAwIUmxceEY6GDtXXpQP3iynHt1bnZcHUT2zyUHQkm8LZzXxUHuhIR+MVS1Jr70sH8BZzm7S3+9ItwUOoCYaauIhakJNYIGaaKiJh3iVi1e5YEG9Gm6layJ+8zAMWpNh2JI+F8a3Dj1ETagJLFATaoIU1ISawAI1oSZIQU2oCSxQE2qCFNSEmsBCSTWRL4VGTVAZGWsi3wNzxhTUmlqTjfdemmwtviIdwOoFeiK7q/PyAUxNUAhqQk1ggZpQE6SgJtQEFqgJNUEKakJNYIGaUBOkoCbUBBbuXZiQFt2pmgxLEhXF7FphSOrvlPnT2lOnwu+YTSv/7H+9dfdb/W3peoPPvvSXb6o1GfQOv6fWRDU+/kf7R2OnPjK7Vr7R+Ke/4mGXh1yqifqwi5rACpeq1p+bUBMPURNqghTUhJrAAjWhJkhBTagJLFATaoIUZdVk++bsT82mlagm0f/MrhVqgsKUURP1IVeEmqAyyqqJ+rArel5CTVAZak2ikkRFMbtWqAlqjZpQE1igJtQEKagJNYEFakJNkIKaUBNYoCbUBCnUIYm4VJMs14XnktceUh92VbkmB+2ld8ymNfXa8P39jnQmGjjAqZrcvS4fwNQEVlyqSa+9LB/A1ASpqAk1gQVqQk2QgppQE1igJtQEKagJNYGFUmpy8+xrZtNaliv5UhMUoqyabK/MyQewem14aoLCZKnJ5uXTL5hdK1s3zsoHMDVBZWSsiXwAUxPUmlqTSOfKi9IBTE1Qa9SEmsACNaEmSEFNqAksUBNqghTUhJrAQpZLXrtUk/5OS/q3hQcd6bbDAZsLE/IB7FRNgjX533XU68q3HzXnUk0ONpely1dHqAlSuVSTg41l+QCmJrDi1HOTzSX571ATpKIm1AQWqAk1QQpqQk1ggZpQE6QoqyZbK3OLZtPa3hfN75tNK9QEhSmjJsHNc/IBPKyJ/O+iJihEeTWZlf/OzudN6d9GTVCYTDW5fFo6gKkJai1bTablA5iaoNaoiV6TcGxs3OzCB9SEmsACNaEmSEFNqAksUBNqghQbF56RD2CnarK7Lp8wY1gT+RzKqLn2QkM+gF2qyeF2SzppRhgEk4PB+oTZhQ+oCTWBBbdqsiwfwNQEqVyqSbCxOBm2Fhtm1wo1gRVqQk2QgppQE1igJtQEKagJNYGFMmrS+ejc8+HiOekA3r/TfMdsWqMmKERZNdlemZUP4GFNpAOYmqAwJT03mVRrsvfFvHwAUxMUgppQE1jIVpMZ7QCmJt47Zf6spaPBqX9lNq2FT4XfMZtWnv3v/+Ju8IeDz8yulYl/8WdvqjXpDfrfU2sy/tRT0m0Zf/bZu+Hhf/Gp2YUvqAk1KVqtSxKhJtQEFqgJNSlS7UsSoSbUBBbaCxPyPbBLNVFfEg7DsBEVxewigRMliRwNxr/XOj8mHcAu1SQ8Olozm1bGx8f3B988+tDswhfUhJoUwZmSRKgJNYEFakJN8uZUSSIu1eTpoP/d6HNdZtcKNYEVaqLXZBAEz5ldPMG5kkSoiV6T8JuHH5hd+IKaUJO8OFmSSGk1eWYgfSQmqsneF82fm10r1ASFKaMmUUmiophdK+pDrgg1GR1nSxIpoybjf/IX++H44COza+UPX3jzV+rDLmqCwlATanJSTpckQk2oCSxkqcmDa9PaPTA1cZbzJYlkqcn40bh2D0xNUHfUhJpk5UVJItSEmsACNaEmWXhTksj29t53Ny48Ix3ALtVkEB79xmxaMTX5f80ufOF9TYI1+VSv0bXhzaaXvCpJxPuajA/+wmxaG4yP/7nZhC+oiV6TwUFn2mx6x7uSRFyryd5//uh5s2slS03C8fH/x2zCF27VZEk+gyU1QaroPRO1JuoHHyNZrm+i1iRysLEsPbnu77SkCxpFjnrdj80mfEFNqAlSUBNqAgsl1kQ6gHfv/PJHZtNav70sH8DUBKnKqkmW68Lvrc7LBzA1QSHKqElErcnwuYl8AFOT/Hn5PsmTynjfJDIYH5w3m1b+8IU3/51ak6f/y/9xRq1J9L5JOLxJZtcK75t4iJpQE6TI9NzkysxrZtNalZ+bqDXhuYmHMtXk6rR8AFMT1Fa2V7pOywcwNUGtURNqghTUhJrAQpbrwjtVk501+fb39zvyvw01N6yJdAC7VJODoDUVhqFUk0Gv+67ZhC+oCTWBBWpCTZCCmlATWHCpJnsb1181m1aoCay4VJNee1n+d1ETWHGpJvt3r0v/NmoCK9SEmsBCGTXZXpl732xa27vTlM7tFaEmKERZNdm6cVY6gIM7TWl4I9lqsi6/OkZNPFRSTeQDePjcRB5gaoJCUBNqAgvUhJogRcVrIh3A1ASFkWty5UX54RA1Qa1lq8mM/HeoCWqNmlATpKAm1AQWNhcmpEV3qSZh0JocDNYnzK6VQb87bzbhi/bFhnwAV7Ym9z+QHw4dBmtfmk1rh/sd+WTjqDlqQk2QgppQE1igJtQEKagJNYEFp2pyb0k6gKkJrLhUk/7msnzdFWoCK9SEmiBFaTW5Ofu62bSy91nz+fUP35QOYGqCwpRRk+DWnHwA767Oy5eUoCYoRFk1eXhjVjqAg0/enhxQE1QFNdFron6qGDVHTagJLFATaoIU1ISawIJak433XppsLb7SMLtWqAlqLWNN5AOYmqDWqAk1QYr7Cw35APa9JsNBkf87qLl7FyakA9ipmoStxiD47XNm18rh/oMfUxPPUBNqAgvUhJogBTWhJrBATagJUlS6JuvUBBVR3Zo05QNYHRRqAisu1UR9yBWhJrBSRk3UIYlQE1RGWTVRH3aFrbcawac/kw5gaoLCUBNqghSu1SQMtXN7URNYoSbUBCmoCTWBBWpCTZCCmlATWFBrEpUkKorZtUJNUGvUhJrAgjooLtUkchC0ps2mlehy19TEM+pDrohLNTnaWZOvCz/oPZSvyoWaoybUBCmoCTWBBWpCTZCCmlATWKAm1AQpXKpJ7+7y6+XUpEtNfONSTXrtZfnE4dQEqbLUpHttRj6As1zyOvi7X0gH8P7d6/IBTE1gpYyabN04K531PrJ3pykfwNQEhaAm1AQWSqyJdABTE1QGNaEmsEBNqAlSUBNqAgvUhJogRZaadK5Mf2Q2rVET1Jpak0jnyotTZtMKNUGtqZe7jnSvzsgHcKaarJZQk2BNLsNRryvfftRc+2JDPoBdqkl/6+9/YDathAedKWriGWpCTWCBmlATpKAm1AQWqAk1QQpqQk1ggZpQE6RwqSYHG8vyAUxNYKWMmgQ3zw0PYLEmq035AO5tLskHMDVBqrJqsnVrTv47O583pX8bNUFhqAk1QQpqQk1gwfua7FATpKAm1AQWqAk1QQpqQk1ggZpQE6TIUpMHV6flwaImqLX2QuO22bTWuXxaOoCrXJPD7ZZ00owwCCYHg8GE2YUPNi48Ez18kg7g7rVp+QCubE121+flv9PryucpQ81RE2qCFNSEmsACNaEmSEFNqAksUBNqghTUhJrAAjWhJkhRVk22V+bke+BhTaQDONhYnBysfygdwNQEVkqqyeTgwx9KB/DeF815s2mtt7ksH8DUBKmoCTWBhSrXJBQHmJqgENQkW01OmW0gN8PDsGs2Fb81f1p5euzpyfH/5nv7ZhfIBy8F83ALCXhTkSfuSEFFqAgSUBEqghScHIKTQyBBthNDcJohswkfUBEqggRUhIogBRWhIkhARagIUlARKoIEVISKIAUVoSJIkKUiXH6BiniljIps3Th7Rv2S1N6deflApCLIXVkV2V6ZkwcxWP3FtNm0sn/3+hkqgtxVtyJNvSLtZfm2UBEkoiJUBCmoCBVBAipCRZDC+4psUREkoCJUBCmoCBVBAipCRZDi/kKjaTatZanI8I9KVuQgaEmD2O9v/SkV8ci9CxPSKXIi3Wsz8hlAKluRnTV5EAe9rlwe1JhakdbiK42N916aNLtWqAhqi4pQEaSgImJF9jvyIKLGqAgVQQoqQkWQgIpQEaSgIlQECSpdkb+jIqiAMiry8MasPIi7q015EKkIcldWRYJbc9Ighq23GsGnP3vO7FqhIiiESxXpby5LtyVCRZDIqYrcW3pDPaEdFUEqKkJFkICKUBGkoCJUBAmoCBVBCipCRZAgS0UeXJ1pmU1rVMTOKfMnaiyqSL/31PfMrpWoIs++9Jdvml0re/1vf/rsH/9f/9nsWnlqfPw74+NjodlNFYatxngY/i9m18rh/oMfjz/9rf/d7MJ16sOsiEsVOQzW5Idzg35X/p2hxtSHWtHzkKgkZtdKVZ+LRBUZBL+VBjGqCM9FPEJFqAhSUBEqggRUhIogBRWhIkhARagIUlARKoIEVISKIEUZFdlemfu52bS2+8WvPjWb1qgIcldWRdSHWsEnb08O1t+cMLtWXK4In90aoaPB+JrZtBJV5OHT/+S7ZtdK9DDrWy//21+ZXSunvvn0h6f+eXPP7FrJ8hmtU2PhvzS7VqKKjH/jW39mduE6lyqiPsyK1Om5CCUZEZcqchSG0m2hIkhFRer1ihYlGQEqQkWQgIrU730RSlIyKkJFkICK8O46UrQX/uA1s2kly7vr6sdPIrur8/IgRm8emk0rYdCazPDu+lu8u+6R9sWGfLmB0iryYTUrcrjfkW4Lam5zYSK6gpQ15yoyWJcGcfgwa56KeCRjRW6bTWtUBLWlVqRz5cUps2mNihSHl4ALFlXkv/rh3r8zu1bC8afOm01rR0fay7FRRRrt3/2x2bUSVaTxX/9P0kvLR2OnPjx16p9LLy0PjsL18fFx6w9LouaoSP2fi1CSAlERKoIUVMSNV7QoSUGoCBVBijIqsr0yJw/V3uq8/NIy74sgd2W9L7J146w0iMGdZjSI0oHI+yIoREkVkQeRiqASqAgVQQqnKnL3unRbslbEbMIHLlWkd/8D+RqEVASpqAgVQQIqQkWQgopQESSgIlQEKTZ+/cyrZtOKUxXZaz0vV+Tg4b8xm/BBe6EhH4guVeRoZ/1js2mtv9+RbgtqbuPCM1IVXKrIQdCaUt8pH/S68iCixqgIFUEKuSKXT8sHCBVBbWWryLR8wJdSkfay/O+iIkhFRagIElARKoIUVISKIAEVoSJIUVJF3jeb1vbuND8ym9aoCHJXVkWCm+ekQdz5vCkPIhVBIcqoyNbKrDyIw+ci8gFPRZA7KkJFkIKKUBEkcKki/fayXISjnTX59lMRz7hUkYONZem2UBGkoiJUBCmoCBVBAipCRZCCilARJGgvTMgXunGqIsGafFsGB51pswnXtc6PNYYVmTS7VlyqSH+ndSYUPyx51OvKg4gaoyJUBAmoCBVBikwVuTYtX8eDiqCWslVkRj5dJxVBbVERKoIEVISKIAUVoSJIQEWoCFKUUZFw8VxjWBFpEIcVkQeRiiB3ZVVke2VWHsS9L+blh3NZKmI2rVERz1ARKoIEVISKIIVLFeltLskvClARJHKpImFrsRFsLEq3hYoglVsVWZZvCxVBIipCRZCCilARJKAiVAQpvK/I7rp2W8KwMQiC58wuXBcVJCqJ2bXiUkUOt1vybRlW5Euz6a1T5k8vPHUq/OiP/tXYvtm1Ej4VfsdsWokqMh6e+p7ZtRJVZOJf/NmbZtdK/9mnP3v2n/3JXbNrZfypp7TbMqzIeO8b/9LswnVUhIpk5U1JqAgVQYIsFVGfrEeoiJu8KEmWiowfja+ZTStUBLVFRajISTlfEipCRZCAilCRPDhdkjIqEr2z/uzOqe+aXSvRgFARjFyVK6J+BIWKjJazJalyRf7whTd/ZXatUBHkjopQkTw5WRIqQkWQgIpkqchDKpLAuZJQEb0ip3pP/Q9mF65zqSJRQaKSmF0rVKQYTpXEpYp889TTH43/0Z9ot4WKIAkVoSJFcaYkT50avO9zRVRhEEyOf+Phf2t24bphRaRz4EZcqoh6cofIUa8r3xZfOVGSYUXOm01rLlUkPDqSbss/VGTrj80uXEdFqEjRal8SKkJFkICKUJEy1Lok2Spy6jdm0woVQW1lqsjVaflE0VQEtS1JpooMTv2F2bRCRVBbVISKIEV7oSFfH7Bz+bR0yYFhReRB3Fudlwcxy5nh1Y+gRBUZDNYnzC5cV1ZFtlZm5UEcVkQbRCqCIlARKoIEVISKIAUVoSJIQEWoCFJQESqCBC5V5GBjWb4tVASp3KrIknxbqAgSUREqghTtiw35gHepIv2dlnRbwoPOVDg2Nm524brNhQnpAIk4VZFgTb4tw4rItwU1RkWoCBJQESqCFFSEiiABFaEiSEFF9IqYTfggW0Vm5AORiqC2MlXkyovSwUhFUFtUhIogRRkV2bpxVh7EYUXkA5GKIHdlVWR7ZU4exOBOUzoYqQgKQUWoCBJQESqCFFSEiiABFaEiSEFFqAgSUBEqghROVaS9LN8WKoJELlVk/+51+bZQEaRqLzTeMZvWXKpIb6f1stm00t/rvmo24YN7FyakU+REnKrIzpp8Wwa9rnxbUGP3FxryaXJcqshB0JJuS3+/I98W1BgVoSJIQUWoCBJQESqCFFSEiiABFaEiSKFWpLX4SmPjvZcmza4VKoLaylgR+czoVAS1VUpFbs6+bjat7a42PzOb1qgIcldWRYJbc9Ighq23GsEnb0uDSEVQiDIq8vDGrDyIu6vz8iBSEeSOilARpKAiVAQJqAgVQQoqQkWQgIpQEaSgIlQECZyqyL0l+bZQEfecMn/mZnx87Ntm00pUkX7vqe+ZXStRRZ596S/fNLtW9vrf+uzZ/+5f3zW7Vp4aH/+O2bQShq3GqaPB/2F2rRwedF479c1v/8DswnXqw6yISxU5DNbk2zLod+XfGWpMfahV5eci/c1lbRCHFQmDlnRbDvc78m1BjVERKoIUVISKIAEVoSJIQUWoCBJQESqCFFSEiiABFaEiSKFWJCpIVBKza2X75uxPzaa1LGdAoSLIXVkVUR9qRQWJSmJ2rVARJMn82a2jwfia2bQSVeTh0//ku2bXSvQw61sv/9tfmV0rp775jY/G/+j/3je7VrJ8RuupsYH0ebOoIqee/rb0eTPUGBWhIj7JVBIqQkWQgIpQEd/IJaEiVAQJqAgV8ZFUEipCRZCAilARX1mXZBCO3zGbVqpcEVXYaX1br0j3J1TEI+2LDflsHlWtiPrxk0iWivARFM9sLkxI54WKKqJ+RiuqiNm0luWTvupDrejzWdHzEbNrhYdZnqEiVAQpqAgVQQIqQkWQgopQESSgIlQEKagIFUECKkJFkEKtSOfKi9L1OCLbK3PvmE1rWa67TkWQu4wVkU+8sHXjrDSIwZ2mPIhUBIUoqSLyIGY5AwoVQe6oCBVBCipCRZCAilARpKAiVAQJqAgVQQoqQkWQgIpQEaSgIlQEKaIhyVIT1YOr05c6l09LA6kKbp6b2lqZlYdLNRzgSzufNwu9LQcby1O9zaXCb8tRsHapv9Mq9LaEB52po1638NsCYISIiY6YaIgJ4AFioiMmGmICeICY6IiJhpgAHti8+Affby9MLJrdwhATTWkx2Vk/fxi0XjO7hQj3t16IYhKGofQmLoAa2bjwzFR7oVH4nRYx0QQbi5O9zeVW2Fos9A74aHe9ebjdKvSjaWEQTA5j0iImgMOIiY6YaIgJ4AFioiMmGmICeICY6IiJhpgAHiAmOmKiISaAB4iJjphoiAngAWKiIyYaYgJ4gJjoiImGmAAeICY6YqIhJoAHyopJ5+rMX92/Mv0js1uIYUwmt1dmW+HiuULvtPa+mG8OY1LoHTAxAVArpT0zuTbd7FyeKfYOmJjIiAmAXBATHTHREBPAA8RER0w0xATwADHRERMNMQE8QEx0xERDTAAPEBMdMdEQE8ADxERHTDTEBPAAMdEREw0xATywufDNF6KYtM6PFTroxERTWkx21n4a/c/sFsLE5Hb0p/kRANcMn5lMthcmWsTEXnkxWbod/Wl+VIjoWUn07MTsFiJ6RvLVMxNiAriLmOjKiEn0jCR6ZkJMANQCMdEREw0xATxATHTERENMAA8QEx0x0RATwAPEREdMNMQE8AAx0RETDTEBPEBMdMREQ0wADxATHTHREBPAAy7FJIpIFJMoKuZHhYhCEgXF7BaCmAColdJicnnqJ52rMz83u4UgJjpiAiAXZcUkelYSPTsxu4UgJjpiAiAXxERHTDTEBPAAMdEREw0xATxATHTERENMAA8QEx0x0RATwAPEREdMNMQE8AAx0RETDTEBPPAPMWncjv40PyoEMdGUFpOg9drRzvp5s1sIE5Pb4f7WC+ZHAFwTPSOJnpkQE3suxaS/0zpzFKxdMruF+SomB50pswvANcREV0ZMItE14A82lgu9AyYmAHJBTHTEREdMAMcREx0x0RETwHHEREdMdMQEcBwx0RETHTEBHEdMdMRER0wAxxETHTHRERPAccRER0x0xARwnEsxiWytzN4exqTQO61hTM7src4XfgdMTADUBjHRERMdMQEcV15MTp95cHW68DstYqIhJgByQUx0xERHTADHERMdMdERE8BxxERHTHTEBHAcMdEREx0xARxHTHTEREdMAMcREx0x0RETwHH/EJPG7c2FbxZ6SVVioislJtut7x/trC2a3cIMet3FsN/5vtkF4CJzDfhC77SIia6MmBwEralhTG6b3cIMY3Kpv985Y3YBuIiYaIiJjpgAHiAmmtJi0l6+tH/3eqF3wMQEQG6IiYaY6IgJ4AFioiEmOmICeICYaIiJjpgAHiAmGmKiIyaAB4iJhpjoiAngAWKiISY6YgJ4wKWYbK/MXdq6cbbQO63gTnNqGJPC74CJCYBaISYaYqIjJoAHiImGmOiICeCBUmJy5cWpB1dnCr/TIiYaYgIgN8REQ0x0xATwADHREBMdMQE8QEw0xERHTAAPEBMNMdERE8ADxERDTHTEBPDAMCbvb/z6mVfNbiGIia6MmIR7recPd9Y+C8NWw/yoEIODh+8c9rqvm10ALmpfbFzaXJgo9E6LmOhKiUnQmjwM1lqFx6TfbR7ud94wuwBcREw0xERHTAAPEBNNaTHZXP6rg3vXf2R2C0FMAOSGmGjKikl/c7m5f2+p0DtgYgIgN8REQ0x0xATwADHREBMdMQE8QEw0xERHTAAPEBMNMdERE8ADxERDTHTEBPCASzEJbs01H96YLfROK/jk7cnd1flW2Hqr0DtgYgKgVoiJhpjoiAngAWKiISY6YgJ4oIyYbF4+/UIUk9biK4XeaRETDTEBkJsyYrLx3kuTw5i0iIk9YgKgVoiJhpjoiAngAWKiISY6YgJ4gJhoiImOmAAeICYaYqIjJoAH2guNdzYvThR6SVVioislJp3Wt7+6bO8wKuZHhTjc7/5k0H/4c7MLwEX3FxrNexcmCr3TIia6UmIyfEby1TOTwmPSeSN6dmJ2AbiImGiIiY6YAB4gJhr3YrL+JTEBcGLERFNWTPY3ln7Sby8X+j4DMQGQG2KiKS0mw2cl0bMTs1sIYgIgN8REQ0x0xATwADHREBMdMQE8QEw0xERHTAAPEBMNMdERE8ADLsUkCkkUFLNbiCgiUUyiqJgfFYKYAKgVYqIhJjpiAniAmGiIiY6YAB4gJhpioiMmgAfKiEkUkSgmUVTMjwpBTDTEBEBuiImGmOiICeABYqIhJjpiAniAmGiIiY6YAB4gJhpioiMmgAc2Fxo/aV+cKPRU58REV1ZMjoK1jw6C1pT5USEOD7o/GvQe/pXZBeCi6FlJ9OzE7BaCmOjKiEnkaHf946Jj0t/vnBn0upfCcGzc/AiAa4iJhpjofh+TkJgAriImGmKiIyaAB4iJhpjoiAngAWKiKS0md6+f6bWXL5ndwhATALkgJhpioiMmgAeIiYaY6IgJ4AFioiEmOmICeICYaIiJjpgAHnApJls3zp7ZXpkr/A54b3X+dnCnWegdMDEBUCvEREdMNMQE8AAx0RETDTEBPEBMdE7FZGeNmAA4OWKiIyYaYgJ4oIyYRIYxud258mKhd1rEREdMAOSCmOiIiYaYAB4gJjpioiEmgAeIiY6YaIgJ4IF7Fxo/ai9MFH5JVWKiKS8m63/TD1qvmt1CDHoPXz466H5ITACHbS5MnGlfbBR+p0VMNKXFZPd37/Z3WmfMbiHCg87UUa/7MTEBHEZMdMREQ0wADxATHTHREBPAA8RER0w0xATwADHRERMNMQE8QEx0ZcTkYGN5qre5dHu4WegdMDEBkAtioiMmGmICeICY6IiJhpgAHiAmOmKiISaAB1yKSXDz3NTWymx0B1yoYUwu7XzeLPQOuLSYBGvEBMDJERMdMdEQE8ADxERHTDTEBPAAMdEREw0xATxATHTERENMAA8QEx0x0RATwAPlxWT6Uufy6ULvtIiJjpgAyAUx0RETDTEBPEBMdGXGJAyJCYAaaP/1xMubFxsfmd3CEBNNaTHZ/d2/OdxpvW52CxHudZ4fxuTTwWAwYX4EwDUbF56Zai80Cr8DJiaa8mKy3jzcbr1hdgsRBsHkMCZfEhPAYcRER0w0xATwADHRERMNMQE8QEx0xERDTAAPEBMdMdEQE8ADxERXVkwONpc/Gqz/utA7YGICIBfERFdGTIKNxcne5gdfFh+T/zhPTACcGDHRERMNMQE8QEx0xERDTAAPOBaTye2V2Va4eK5hflSIvS/mm8OYFHoHTEwA1Aox0RETDTEBPEBMdMREQ0wADxATHTHREBPAA8RER0w0xATwADHRlRuTD4kJgOorMSbnO1dmXjO7hXAvJsvEBEA9lBaTa9PNzuWZYu+AiYmMmADIBTHRERMNMQE8MIzJZHthotU6P1boHTAx0ZQVkygk0ckeizw7cRiGja9iEgTPmR8BcA0x0RETDTEBPOBiTAa//mGhd8BuxiQkJgCyIyY6YqIhJoAHiImOmGiICeABYqIjJhpiAniAmOiIiYaYAB4gJroyYhJ2Fr/du7f0aXDvN4XeARMTALkgJrpSYtJabETPTIgJgFogJjpioiEmgAdcikn0ZcXtW3NfRlExPypEFJIoKGa3EMQEQK0QEx0x0RATwAPEREdMNMQE8AAx0RETDTEBPEBMdMREQ0wADxATHTHREBPAA8RER0w0xATwQFkxiUISBcXsFoKY6IgJgFwQEx0x0RATwANRRKKYRFExPyoEMdGUFZP+TuvMUbB2qciYRIYx+Xhw0Jk2uwBcQ0x0xERHTADHERMdMdERE8BxxERHTHTEBHAcMdEREx0xARxHTHTEREdMAMcREx0x0RETwHHEREdMdMQEcBwx0ZURk0hvc+njg3v/vtA7YGICIBfERFduTD4gJgCqz6WYRIYx+XgYkymzW4hhTM7src4P74DHCr0DJiYAaoOY6IiJjpgAjiMmOmKiIyaA41yLyRYxkRATALkgJjpioiMmgOOIiY6Y6IgJ4DhionMuJru/e5eYADgRYqIjJjpiAjiuvJicPvPg6vQls1sYYqIhJgBy015o3B7GpNA7YGKiKyMmB0Fr6mhn7eOiYzLodd/t73d+YHYBuIiYaIiJjpgAHiAmGmKi+8eYhGPF/s4AjBAx0RATHTEBPEBMNMRER0wADxATDTHRERPAA8REQ0x0xATwADHREBMdMQE8QEw0xERHTAAPOBeTD2YLvQMuLybL7+7fvX7G7BaCmADIjUsx2b517t2tG2cLvQMO7jSn9u40h3fAxMQWMQE8QEw0xERHTAAPEBMNMdERE8ADxERDTHTEBPAAMdEQEx0xATxATDS/j0mxd8DEBECt3P/rxsfExB4x0RETwAPERENMdMQE8EAZMbl/efrVztWZ94u+MyEmmtJjUvB/B8AItS82Lm0uTBR6p9W58uLUg6szt4mJvTJiEgatycNg7cvBYH3C/KgQg353/nC/8wYxARxGTDTEREdMAA8QEw0x0RETwAPERFNqTP7Tv/+B2S0EMQGQG2KiISY6YgJ4gJhoiImOmAAeICYaYqIjJoAHnIrJCjFREBMAuSEmGmKiIyaAB4iJpsSY/PnBxvJrRf7OiAmA3LgUk+A/nJt/eGP2DbNbiOCTtyd3V5tfDtZ/WegdcH9zaX7/3tLwDpiYAKgBYqIhJjpiAniAmGiIiY6YAB4gJpp/iMk8MRH8Y0zMLgAXlXw9k0JjsrVy7m+3b537vtktxN4Xze8Pn5n8beFvwN9b+tv+5vKfmN1ClHkKerMJwDV8ikvDR4J1PCMBHEZENEREx3skgMOIiIaI6IgI4DAioiEiOiICOKy9MLG4efEPCn0zmojoSonIVuuF6I31wiPS6/754UHnNSICOMilT2cREU2Zn87q73d+QEQABxERDRHRERHAYU5FhOuRSIgIgBMjIhoioiMigMOIiIaI6IgI4DAioiEiOiICOIyIaEqNyN3rhd4WIgLgxIiIhojoiAjgMCKiISI6IgI4zLGI/E335tlXzW4hdlZ/+fLenV99WOT1PiJEBEAtlByRQm3dnPs4+GB22uwWYufz5pm91flLxUdk6eODex8UeltKj0jBDyIAjAAR0RARHREBHNZeaNwmIvaIiI6IAA4jIhoioiMigMOIiIaI6IgI4DAioiEiOiICOIyIaIiIjogADiMiGiKiIyKAw5yKyC0ioiAiAE6kdX6ssXmx8ZFTEbl5rtDb4lJEejutl4+CtQ9LiMjf9Pcf/s9mF4Arooi0FyZaw4hMmh8VgojoyohIf6d15mj3d+8WHZGjXvfjwUGn0NsCYATKi8jMGw+uTTfNbmGIiIaIADgRIqIjIjoiAjiKiOiIiI6IAI4iIjoioiMigKOIiI6I6IgI4CgioiMiOiICOIqI6IiIjogAjiIiOiKiIyKAo4iIjojoiAjgKJciEi6ea2yvzH0Z/Ob/fM78qBDDiLyx98V84UEkIgAqj4joyohI2Fps9DaXvwzu/abQ2/JVRIK14bMqIgIgAyKiIyI6IgI4iojoiIiOiACOci4it4iIgogAOBEnI3LzXKG3hYjoiAjgKCKiIyI6IgI4iojoiIiOiACOIiI6IqIjIoCjiIiOiOiICOCoKB5RRKKYmB8VgohoyorI4fbaj49215tFRmT4/90YRuTLQRAUelsAjAAR0RERDREBHFZWRKKARCExu4UgIjoiAuBEiIiOiGiICOAwIqIjIhoiAjiMiOiIiIaIAA4jIjq3ItJ6g4gAyIyI6IiIhogADiMiOiKiISKAw4iIjohoiAjgMJciEsVje2W2Nfj1DyfMjwoRBSQKidktBBEBUAtEREdENEQEcBgR0ZURkWBjcTKKyGD9w0JvCxEBcCJEREdENEQEcBgR0RERDREBHEZEdEREQ0QAhxERHRHREBHAYURER0Q0RARwGBHRERENEQEcRkR0RERDRACHDSMy1V5o3Da7hSEimrIiMgzIfBQSs1uIMAgmv4rIYFDobQEwAkRER0Q0RARwGBHRuRWR/0hEAGRXWkSuTl/qXD59xuwWgojoiAiAE3ExItEp4c2PCkFENEQEcBgR0RERDREBHEZEdEREQ0QAhxERHRHREBHAYURER0Q0RARwGBHRlReRD4gIgGpzLCJTWyuzhd+WvdX5S8OIFHtbHkXk10QEQHURER0R0RARwGFEREdENEQEcBgR0ZURkYON5ane5tLtMBwr7Oy6ESIC4ESIiI6IaIgI4DAioiMiGiICOIyI6IiIhogADiMiOiKiISKAw4iIzq2IrDeJCIDMiIiOiGiICOCwzYWJM+2LjUtmtzBERFNaRIK1d/s7rUJvS3jQmRpG5OMwDAu9LQBGgIjoiIiGiAAOIyI6IqIhIoDDiIiOiGiICOCw8iIyc7tz5cUps1sIIqIjIgBOhIjoiIiGiAAOIyK6MiMy3CQiAKqLiOiIiIaIAA4jIjoioiEigMOIiI6IaIgI4DCXIrJ14+yZ7ZW5wm/LMCK3gzvNQm8LEQFQC0RER0Q0RARwGBHRERENEQEcRkR0RERDRACHERFdGRHZv3v9TK+9XPhtOdr9HREBkB0R0RERDREBHEZEdEREQ0QAhxERHRHREBHAYURER0Q0RARwGBHRERENEQEcdu/CxBv3FxpNs1sYIqIpLSI7ax8fBK1Cb0t/v3Nm0OteIiKAg4iIjohoiAjgMCKiIyIaIgI4jIjoiIiGiAAOIyI6IqIhIoDDyohIa/GVxjAirY33Xpo0PyoEEdEREQAnQkR0RERDRACHEREdEdEQEcBhRERHRDREBHAYEdEREQ0RARzmUkQe3ph9I7g1V+htCVtvNXZX51vBJ28XeltKi8juOhEBkB0R0RARHREBHEZENERER0QAhxERDRHRERHAYUREQ0R0RARwGBHRlBaRe0tv9DeXC70tESIC4ESIiIaI6IgI4DAioiEiOiICOIyIaIiIjogADiMiGiKiIyKAw9oXJ36+udD4idktBBHRlRGRMGw1DnfXPw33Ws+bHxXisNd9fXDw8J0wHCMigGuiZyHRsxGzWwgioistIsH6l2HQKvS2HO533hj0u4U/qwIwAkREQ0R0RARwGBHREBEdEQEcRkQ0RERHRACHERENEdEREcBhZUQkikcUkSgm5keFICIaIgLgxIiIhojoiAjgMCKiISI6IgI4jIhoiIiOiAAOcyki2zdnfxr9z+wWIorH3ur8bSJij4gADnMpItGzkOjZiNktRBSP6JlI9IzE/KgQRARALRARDRHRERHAYUREQ0R0RARwGBHREBEdEQEcRkQ0RERHRACHERFNWRGJAhKFxOwWgogAODEioiEiOiICOIyIaIiIjogADiMiGvcistYiIgAyu//XE+fbC3/wmtktBBHRlRKRYTyOdtZuFx2Ro4POT6P/mV0ALmlfbFzaXJg4Y3YLQUR0ZUXkq2ciw2ck5keFiJ6FRM9GzC4AlxARDRHRERHAYUREQ0R0RARwGBHREBEdEQEcRkQ0RERHRACHERENEdEREcBhZUSkc+XFqWFEbpvdwhARDREBcGJERENEdEQEcBgR0RARHREBHOZSRLZX5t7Zujn7utktxN5nzed3V5ufERF7RARwmGMRubR142yhtyW405zaW50v/LYQEQC1QEQ0RERHRACHERENEdEREcBhRERDRHREBHAYEdEQER0RARxGRDREREdEAIcREU1ZEem1ly/t371e6G0hIgBOjIhoiIiOiAAOIyIaIqIjIoDD2guN9zd+/cyrZrcQRERXSkT2Ws8f7qx9VnhEDh6+c9jrFnomAQAjMozI7Y0Lz0yZ3UIQEV0ZETkIWlNHO2uF35ZBr3upv98p9LYAGBEioiEiOiICOIyIaIiIjogADiMiGiKiIyKAw4iIhojoiAjgMCKiISI6IgI4jIhoiIiOiAAOKyUil0+feXB1+pLZLQwR0RARACdGRDREREdEAIcREQ0R0RERwGEuRWRrZfZ2cPNcobdl5/PmmWFECr8tRARALRARDRHRERHAYUREQ0R0RARwGBHREBEdEQEcRkQ0RERHRACHERENEdEREcBhRERDRHREBHAYEdGUFpHNpdsHG8uF3hYiAuDEiIiGiOiICOAwIqIhIjoiAjiqdX6s0V6YaA0jMml+VAgioisjIv2d1pmjYK3w23LU694ODzqF3hYAI0BEdERER0QARxERHRHRERHAUURER0R0RARwFBHREREdEQEcRUR0RERHRABHEREdEdEREcBRRERHRHREBHBUeRGZeePBtemm2S0MEdEQEQAnQkR0RERHRABHuRSRcPFcY3tltjWMSKG3ZRiRN/a+mC88iEQEQOURER0R0RERwFFEREdEdEQEcBQR0RERHREBHEVEdERER0QARxERHRHRERHAUURER0R0RARwFBHREREdEQEcRUR0ZUQkbC02epvLrWBjsdDbQkQAnAgR0RERHREBHBXFI4pIFBPzo0IQEU1ZETncbr1xtLte7G0Jw8YwIq0wCAq9LQBGgIjoiIiGiAAOIyI6IqIhIoDDiIiOiGiICOAwIqIjIhoiAjiMiOiIiIaIAA4jIjoioiEigMOIiI6IaIgI4DAioiMiGiICOKysiEQBiUJidgtBRHREBMCJuBSRKB5RRKKYmB8VIgpIFBKzWwgiAqAWiIiOiGiICOAwIqIjIhoiAjiMiOiIiIaIAA4jIjoioiEigMOIiI6IaIgI4DAioiMiGiICOIyI6IiIhogADiMiOiKiISKAw4iIroyIRPGIIhLFxPyoEEQEwIkMIzLVXmjcNruFISKasiISBSQKidktRBSPryIyjIn5EQBXEBEdEdEQEcBhRERHRDREBHAYEdEREQ0RARxGRHRERENEAIcRER0R0RARwGFEREdENEQEcBgR0RERDREBHEZEdEREQ0QAhxERHRHREBHAYaVF5Or0pc7l02fMbiGGEZnaWpkt/Lbsrc5fGkak2NtCRADUARHRERENEQEcRkR0RERDRACHEREdEdEQEcBhRERHRDREBHAYEdEREQ0RARxGRHRERENEAIcRER0R0RARwGFEREdENEQEcBgR0RERDREBXDY29v8DqIh/a45PMeQAAAAASUVORK5CYII="/>
          <p:cNvSpPr/>
          <p:nvPr/>
        </p:nvSpPr>
        <p:spPr>
          <a:xfrm>
            <a:off x="7071360" y="3870960"/>
            <a:ext cx="487680" cy="487680"/>
          </a:xfrm>
          <a:prstGeom prst="rect">
            <a:avLst/>
          </a:prstGeom>
          <a:noFill/>
          <a:ln>
            <a:noFill/>
          </a:ln>
        </p:spPr>
        <p:txBody>
          <a:bodyPr spcFirstLastPara="1" wrap="square" lIns="146300" tIns="73150" rIns="146300" bIns="73150" anchor="t" anchorCtr="0">
            <a:noAutofit/>
          </a:bodyPr>
          <a:lstStyle/>
          <a:p>
            <a:pPr marL="0" marR="0" lvl="0" indent="0" algn="l" rtl="0">
              <a:spcBef>
                <a:spcPts val="0"/>
              </a:spcBef>
              <a:spcAft>
                <a:spcPts val="0"/>
              </a:spcAft>
              <a:buNone/>
            </a:pPr>
            <a:endParaRPr sz="4608">
              <a:solidFill>
                <a:schemeClr val="dk1"/>
              </a:solidFill>
              <a:latin typeface="Calibri"/>
              <a:ea typeface="Calibri"/>
              <a:cs typeface="Calibri"/>
              <a:sym typeface="Calibri"/>
            </a:endParaRPr>
          </a:p>
        </p:txBody>
      </p:sp>
      <p:sp>
        <p:nvSpPr>
          <p:cNvPr id="137" name="Google Shape;137;p3"/>
          <p:cNvSpPr txBox="1"/>
          <p:nvPr/>
        </p:nvSpPr>
        <p:spPr>
          <a:xfrm>
            <a:off x="2621280" y="7331148"/>
            <a:ext cx="9875520" cy="777240"/>
          </a:xfrm>
          <a:prstGeom prst="rect">
            <a:avLst/>
          </a:prstGeom>
          <a:noFill/>
          <a:ln>
            <a:noFill/>
          </a:ln>
        </p:spPr>
        <p:txBody>
          <a:bodyPr spcFirstLastPara="1" wrap="square" lIns="109725" tIns="54850" rIns="109725" bIns="54850" anchor="ctr" anchorCtr="0">
            <a:normAutofit fontScale="92500"/>
          </a:bodyPr>
          <a:lstStyle/>
          <a:p>
            <a:pPr marL="0" marR="0" lvl="0" indent="0" algn="l" rtl="0">
              <a:spcBef>
                <a:spcPts val="0"/>
              </a:spcBef>
              <a:spcAft>
                <a:spcPts val="0"/>
              </a:spcAft>
              <a:buClr>
                <a:schemeClr val="lt1"/>
              </a:buClr>
              <a:buSzPts val="3359"/>
              <a:buFont typeface="Helvetica Neue"/>
              <a:buNone/>
            </a:pPr>
            <a:r>
              <a:rPr lang="en-US" sz="3359" b="1" dirty="0">
                <a:solidFill>
                  <a:schemeClr val="lt1"/>
                </a:solidFill>
                <a:latin typeface="Helvetica Neue"/>
                <a:ea typeface="Helvetica Neue"/>
                <a:cs typeface="Helvetica Neue"/>
                <a:sym typeface="Helvetica Neue"/>
              </a:rPr>
              <a:t>Delta Route Map – Hubs and Small-World effect</a:t>
            </a:r>
            <a:endParaRPr dirty="0"/>
          </a:p>
        </p:txBody>
      </p:sp>
      <p:pic>
        <p:nvPicPr>
          <p:cNvPr id="138" name="Google Shape;138;p3"/>
          <p:cNvPicPr preferRelativeResize="0"/>
          <p:nvPr/>
        </p:nvPicPr>
        <p:blipFill rotWithShape="1">
          <a:blip r:embed="rId3">
            <a:alphaModFix/>
          </a:blip>
          <a:srcRect l="385"/>
          <a:stretch/>
        </p:blipFill>
        <p:spPr>
          <a:xfrm>
            <a:off x="2271712" y="228600"/>
            <a:ext cx="10126027" cy="6723886"/>
          </a:xfrm>
          <a:prstGeom prst="rect">
            <a:avLst/>
          </a:prstGeom>
          <a:noFill/>
          <a:ln w="38100" cap="sq" cmpd="sng">
            <a:solidFill>
              <a:srgbClr val="08345A"/>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25296" y="0"/>
            <a:ext cx="12618720" cy="1005840"/>
          </a:xfrm>
        </p:spPr>
        <p:txBody>
          <a:bodyPr>
            <a:normAutofit/>
          </a:bodyPr>
          <a:lstStyle/>
          <a:p>
            <a:pPr algn="ctr"/>
            <a:r>
              <a:rPr lang="en-US" sz="4000" dirty="0">
                <a:solidFill>
                  <a:srgbClr val="FF0000"/>
                </a:solidFill>
                <a:latin typeface="Comic Sans MS" pitchFamily="66" charset="0"/>
              </a:rPr>
              <a:t>SIR model – homogeneous mixing</a:t>
            </a:r>
          </a:p>
        </p:txBody>
      </p:sp>
      <p:pic>
        <p:nvPicPr>
          <p:cNvPr id="2" name="Picture 1">
            <a:extLst>
              <a:ext uri="{FF2B5EF4-FFF2-40B4-BE49-F238E27FC236}">
                <a16:creationId xmlns:a16="http://schemas.microsoft.com/office/drawing/2014/main" id="{A189884A-22AF-6A11-6B6E-E008F4C1600D}"/>
              </a:ext>
            </a:extLst>
          </p:cNvPr>
          <p:cNvPicPr>
            <a:picLocks noChangeAspect="1"/>
          </p:cNvPicPr>
          <p:nvPr/>
        </p:nvPicPr>
        <p:blipFill>
          <a:blip r:embed="rId3"/>
          <a:stretch>
            <a:fillRect/>
          </a:stretch>
        </p:blipFill>
        <p:spPr>
          <a:xfrm>
            <a:off x="1695380" y="963726"/>
            <a:ext cx="11239640" cy="3275126"/>
          </a:xfrm>
          <a:prstGeom prst="rect">
            <a:avLst/>
          </a:prstGeom>
        </p:spPr>
      </p:pic>
      <p:pic>
        <p:nvPicPr>
          <p:cNvPr id="3" name="Picture 2">
            <a:extLst>
              <a:ext uri="{FF2B5EF4-FFF2-40B4-BE49-F238E27FC236}">
                <a16:creationId xmlns:a16="http://schemas.microsoft.com/office/drawing/2014/main" id="{A0646ABD-3242-7C78-C645-DAA509E3E856}"/>
              </a:ext>
            </a:extLst>
          </p:cNvPr>
          <p:cNvPicPr>
            <a:picLocks noChangeAspect="1"/>
          </p:cNvPicPr>
          <p:nvPr/>
        </p:nvPicPr>
        <p:blipFill>
          <a:blip r:embed="rId4"/>
          <a:stretch>
            <a:fillRect/>
          </a:stretch>
        </p:blipFill>
        <p:spPr>
          <a:xfrm>
            <a:off x="602487" y="5164074"/>
            <a:ext cx="4380992" cy="1005840"/>
          </a:xfrm>
          <a:prstGeom prst="rect">
            <a:avLst/>
          </a:prstGeom>
        </p:spPr>
      </p:pic>
      <p:pic>
        <p:nvPicPr>
          <p:cNvPr id="4" name="Picture 3">
            <a:extLst>
              <a:ext uri="{FF2B5EF4-FFF2-40B4-BE49-F238E27FC236}">
                <a16:creationId xmlns:a16="http://schemas.microsoft.com/office/drawing/2014/main" id="{3E6BB6C0-F18C-BDDD-9B31-25118A8F5BF9}"/>
              </a:ext>
            </a:extLst>
          </p:cNvPr>
          <p:cNvPicPr>
            <a:picLocks noChangeAspect="1"/>
          </p:cNvPicPr>
          <p:nvPr/>
        </p:nvPicPr>
        <p:blipFill>
          <a:blip r:embed="rId5"/>
          <a:stretch>
            <a:fillRect/>
          </a:stretch>
        </p:blipFill>
        <p:spPr>
          <a:xfrm>
            <a:off x="533146" y="6199378"/>
            <a:ext cx="2288466" cy="797814"/>
          </a:xfrm>
          <a:prstGeom prst="rect">
            <a:avLst/>
          </a:prstGeom>
        </p:spPr>
      </p:pic>
      <p:pic>
        <p:nvPicPr>
          <p:cNvPr id="9" name="Picture 8">
            <a:extLst>
              <a:ext uri="{FF2B5EF4-FFF2-40B4-BE49-F238E27FC236}">
                <a16:creationId xmlns:a16="http://schemas.microsoft.com/office/drawing/2014/main" id="{860D22E2-06E0-9096-1770-2D6EB43889E0}"/>
              </a:ext>
            </a:extLst>
          </p:cNvPr>
          <p:cNvPicPr>
            <a:picLocks noChangeAspect="1"/>
          </p:cNvPicPr>
          <p:nvPr/>
        </p:nvPicPr>
        <p:blipFill>
          <a:blip r:embed="rId6"/>
          <a:stretch>
            <a:fillRect/>
          </a:stretch>
        </p:blipFill>
        <p:spPr>
          <a:xfrm>
            <a:off x="602487" y="7282180"/>
            <a:ext cx="3750058" cy="738353"/>
          </a:xfrm>
          <a:prstGeom prst="rect">
            <a:avLst/>
          </a:prstGeom>
        </p:spPr>
      </p:pic>
      <p:pic>
        <p:nvPicPr>
          <p:cNvPr id="12" name="Picture 11">
            <a:extLst>
              <a:ext uri="{FF2B5EF4-FFF2-40B4-BE49-F238E27FC236}">
                <a16:creationId xmlns:a16="http://schemas.microsoft.com/office/drawing/2014/main" id="{FE03A8F5-CCC8-8FE4-D67B-A9B3EDFD29A2}"/>
              </a:ext>
            </a:extLst>
          </p:cNvPr>
          <p:cNvPicPr>
            <a:picLocks noChangeAspect="1"/>
          </p:cNvPicPr>
          <p:nvPr/>
        </p:nvPicPr>
        <p:blipFill>
          <a:blip r:embed="rId7"/>
          <a:stretch>
            <a:fillRect/>
          </a:stretch>
        </p:blipFill>
        <p:spPr>
          <a:xfrm>
            <a:off x="9608058" y="4882590"/>
            <a:ext cx="4419855" cy="3431389"/>
          </a:xfrm>
          <a:prstGeom prst="rect">
            <a:avLst/>
          </a:prstGeom>
        </p:spPr>
      </p:pic>
      <p:pic>
        <p:nvPicPr>
          <p:cNvPr id="13" name="Picture 12">
            <a:extLst>
              <a:ext uri="{FF2B5EF4-FFF2-40B4-BE49-F238E27FC236}">
                <a16:creationId xmlns:a16="http://schemas.microsoft.com/office/drawing/2014/main" id="{6907B391-3171-9B93-12A3-9FAC7156905A}"/>
              </a:ext>
            </a:extLst>
          </p:cNvPr>
          <p:cNvPicPr>
            <a:picLocks noChangeAspect="1"/>
          </p:cNvPicPr>
          <p:nvPr/>
        </p:nvPicPr>
        <p:blipFill>
          <a:blip r:embed="rId8"/>
          <a:stretch>
            <a:fillRect/>
          </a:stretch>
        </p:blipFill>
        <p:spPr>
          <a:xfrm>
            <a:off x="6713371" y="5922511"/>
            <a:ext cx="2612993" cy="675774"/>
          </a:xfrm>
          <a:prstGeom prst="rect">
            <a:avLst/>
          </a:prstGeom>
        </p:spPr>
      </p:pic>
      <p:sp>
        <p:nvSpPr>
          <p:cNvPr id="5" name="Slide Number Placeholder 4">
            <a:extLst>
              <a:ext uri="{FF2B5EF4-FFF2-40B4-BE49-F238E27FC236}">
                <a16:creationId xmlns:a16="http://schemas.microsoft.com/office/drawing/2014/main" id="{97B3699B-C63B-B876-4560-93AFCA1A22D0}"/>
              </a:ext>
            </a:extLst>
          </p:cNvPr>
          <p:cNvSpPr>
            <a:spLocks noGrp="1"/>
          </p:cNvSpPr>
          <p:nvPr>
            <p:ph type="sldNum" idx="12"/>
          </p:nvPr>
        </p:nvSpPr>
        <p:spPr>
          <a:xfrm>
            <a:off x="11228140" y="7846056"/>
            <a:ext cx="3413760" cy="438150"/>
          </a:xfrm>
        </p:spPr>
        <p:txBody>
          <a:bodyPr/>
          <a:lstStyle/>
          <a:p>
            <a:pPr marL="0" lvl="0" indent="0" algn="r" rtl="0">
              <a:spcBef>
                <a:spcPts val="0"/>
              </a:spcBef>
              <a:spcAft>
                <a:spcPts val="0"/>
              </a:spcAft>
              <a:buNone/>
            </a:pPr>
            <a:fld id="{00000000-1234-1234-1234-123412341234}" type="slidenum">
              <a:rPr lang="en-US" smtClean="0"/>
              <a:t>70</a:t>
            </a:fld>
            <a:endParaRPr lang="en-US" dirty="0"/>
          </a:p>
        </p:txBody>
      </p:sp>
    </p:spTree>
    <p:extLst>
      <p:ext uri="{BB962C8B-B14F-4D97-AF65-F5344CB8AC3E}">
        <p14:creationId xmlns:p14="http://schemas.microsoft.com/office/powerpoint/2010/main" val="342898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05840" y="274320"/>
            <a:ext cx="12618720" cy="1005840"/>
          </a:xfrm>
        </p:spPr>
        <p:txBody>
          <a:bodyPr>
            <a:normAutofit/>
          </a:bodyPr>
          <a:lstStyle/>
          <a:p>
            <a:pPr algn="ctr"/>
            <a:r>
              <a:rPr lang="en-US" sz="4000" dirty="0">
                <a:solidFill>
                  <a:srgbClr val="FF0000"/>
                </a:solidFill>
                <a:latin typeface="Comic Sans MS" pitchFamily="66" charset="0"/>
              </a:rPr>
              <a:t>Attack Rate (AR) and Reproductive Number R0</a:t>
            </a:r>
          </a:p>
        </p:txBody>
      </p:sp>
      <p:pic>
        <p:nvPicPr>
          <p:cNvPr id="7" name="Picture 6">
            <a:extLst>
              <a:ext uri="{FF2B5EF4-FFF2-40B4-BE49-F238E27FC236}">
                <a16:creationId xmlns:a16="http://schemas.microsoft.com/office/drawing/2014/main" id="{ADCE613F-2DE5-62B2-0CE9-40C93DE68FE7}"/>
              </a:ext>
            </a:extLst>
          </p:cNvPr>
          <p:cNvPicPr>
            <a:picLocks noChangeAspect="1"/>
          </p:cNvPicPr>
          <p:nvPr/>
        </p:nvPicPr>
        <p:blipFill>
          <a:blip r:embed="rId3"/>
          <a:stretch>
            <a:fillRect/>
          </a:stretch>
        </p:blipFill>
        <p:spPr>
          <a:xfrm>
            <a:off x="3429000" y="2470277"/>
            <a:ext cx="7772400" cy="4166870"/>
          </a:xfrm>
          <a:prstGeom prst="rect">
            <a:avLst/>
          </a:prstGeom>
        </p:spPr>
      </p:pic>
      <p:pic>
        <p:nvPicPr>
          <p:cNvPr id="8" name="Picture 7">
            <a:extLst>
              <a:ext uri="{FF2B5EF4-FFF2-40B4-BE49-F238E27FC236}">
                <a16:creationId xmlns:a16="http://schemas.microsoft.com/office/drawing/2014/main" id="{71F4BD4B-9D7E-5637-30B2-D193096E75E2}"/>
              </a:ext>
            </a:extLst>
          </p:cNvPr>
          <p:cNvPicPr>
            <a:picLocks noChangeAspect="1"/>
          </p:cNvPicPr>
          <p:nvPr/>
        </p:nvPicPr>
        <p:blipFill>
          <a:blip r:embed="rId4"/>
          <a:stretch>
            <a:fillRect/>
          </a:stretch>
        </p:blipFill>
        <p:spPr>
          <a:xfrm>
            <a:off x="155447" y="6765451"/>
            <a:ext cx="13929455" cy="659477"/>
          </a:xfrm>
          <a:prstGeom prst="rect">
            <a:avLst/>
          </a:prstGeom>
        </p:spPr>
      </p:pic>
      <p:pic>
        <p:nvPicPr>
          <p:cNvPr id="10" name="Picture 9">
            <a:extLst>
              <a:ext uri="{FF2B5EF4-FFF2-40B4-BE49-F238E27FC236}">
                <a16:creationId xmlns:a16="http://schemas.microsoft.com/office/drawing/2014/main" id="{C4827E8A-4A06-5942-CD64-A0DF0DE49E77}"/>
              </a:ext>
            </a:extLst>
          </p:cNvPr>
          <p:cNvPicPr>
            <a:picLocks noChangeAspect="1"/>
          </p:cNvPicPr>
          <p:nvPr/>
        </p:nvPicPr>
        <p:blipFill>
          <a:blip r:embed="rId5"/>
          <a:stretch>
            <a:fillRect/>
          </a:stretch>
        </p:blipFill>
        <p:spPr>
          <a:xfrm>
            <a:off x="320040" y="1400592"/>
            <a:ext cx="13357932" cy="659477"/>
          </a:xfrm>
          <a:prstGeom prst="rect">
            <a:avLst/>
          </a:prstGeom>
        </p:spPr>
      </p:pic>
      <p:pic>
        <p:nvPicPr>
          <p:cNvPr id="11" name="Picture 10">
            <a:extLst>
              <a:ext uri="{FF2B5EF4-FFF2-40B4-BE49-F238E27FC236}">
                <a16:creationId xmlns:a16="http://schemas.microsoft.com/office/drawing/2014/main" id="{25340C12-F4D4-7B7A-81EE-A34D6D9BCA14}"/>
              </a:ext>
            </a:extLst>
          </p:cNvPr>
          <p:cNvPicPr>
            <a:picLocks noChangeAspect="1"/>
          </p:cNvPicPr>
          <p:nvPr/>
        </p:nvPicPr>
        <p:blipFill>
          <a:blip r:embed="rId6"/>
          <a:stretch>
            <a:fillRect/>
          </a:stretch>
        </p:blipFill>
        <p:spPr>
          <a:xfrm>
            <a:off x="1965960" y="2188373"/>
            <a:ext cx="10250424" cy="4219551"/>
          </a:xfrm>
          <a:prstGeom prst="rect">
            <a:avLst/>
          </a:prstGeom>
        </p:spPr>
      </p:pic>
      <p:sp>
        <p:nvSpPr>
          <p:cNvPr id="2" name="Slide Number Placeholder 1">
            <a:extLst>
              <a:ext uri="{FF2B5EF4-FFF2-40B4-BE49-F238E27FC236}">
                <a16:creationId xmlns:a16="http://schemas.microsoft.com/office/drawing/2014/main" id="{06EFBEE7-F0E0-680C-5DA1-B2C457C3B3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71</a:t>
            </a:fld>
            <a:endParaRPr lang="en-US"/>
          </a:p>
        </p:txBody>
      </p:sp>
    </p:spTree>
    <p:extLst>
      <p:ext uri="{BB962C8B-B14F-4D97-AF65-F5344CB8AC3E}">
        <p14:creationId xmlns:p14="http://schemas.microsoft.com/office/powerpoint/2010/main" val="223077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05840" y="274320"/>
            <a:ext cx="12618720" cy="1005840"/>
          </a:xfrm>
        </p:spPr>
        <p:txBody>
          <a:bodyPr>
            <a:normAutofit fontScale="90000"/>
          </a:bodyPr>
          <a:lstStyle/>
          <a:p>
            <a:pPr algn="ctr"/>
            <a:r>
              <a:rPr lang="en-US" sz="4000" dirty="0">
                <a:solidFill>
                  <a:srgbClr val="FF0000"/>
                </a:solidFill>
                <a:latin typeface="Comic Sans MS" pitchFamily="66" charset="0"/>
              </a:rPr>
              <a:t>Is homogeneous mixing assumption realistic?</a:t>
            </a:r>
            <a:br>
              <a:rPr lang="en-US" sz="4000" dirty="0">
                <a:solidFill>
                  <a:srgbClr val="FF0000"/>
                </a:solidFill>
                <a:latin typeface="Comic Sans MS" pitchFamily="66" charset="0"/>
              </a:rPr>
            </a:br>
            <a:br>
              <a:rPr lang="en-US" sz="4000" dirty="0">
                <a:solidFill>
                  <a:srgbClr val="FF0000"/>
                </a:solidFill>
                <a:latin typeface="Comic Sans MS" pitchFamily="66" charset="0"/>
              </a:rPr>
            </a:br>
            <a:r>
              <a:rPr lang="en-US" sz="3100" dirty="0">
                <a:solidFill>
                  <a:srgbClr val="FF0000"/>
                </a:solidFill>
                <a:latin typeface="Comic Sans MS" pitchFamily="66" charset="0"/>
              </a:rPr>
              <a:t>Number of partners since sexual initiation (1996, Sweden)</a:t>
            </a:r>
            <a:endParaRPr lang="en-US" sz="4000" dirty="0">
              <a:solidFill>
                <a:srgbClr val="FF0000"/>
              </a:solidFill>
              <a:latin typeface="Comic Sans MS" pitchFamily="66" charset="0"/>
            </a:endParaRPr>
          </a:p>
        </p:txBody>
      </p:sp>
      <p:pic>
        <p:nvPicPr>
          <p:cNvPr id="5" name="Picture 4">
            <a:extLst>
              <a:ext uri="{FF2B5EF4-FFF2-40B4-BE49-F238E27FC236}">
                <a16:creationId xmlns:a16="http://schemas.microsoft.com/office/drawing/2014/main" id="{C8E4701C-8587-64E9-A510-B3FFB05E25BB}"/>
              </a:ext>
            </a:extLst>
          </p:cNvPr>
          <p:cNvPicPr>
            <a:picLocks noChangeAspect="1"/>
          </p:cNvPicPr>
          <p:nvPr/>
        </p:nvPicPr>
        <p:blipFill>
          <a:blip r:embed="rId3"/>
          <a:stretch>
            <a:fillRect/>
          </a:stretch>
        </p:blipFill>
        <p:spPr>
          <a:xfrm>
            <a:off x="3537458" y="1709996"/>
            <a:ext cx="7555484" cy="6245284"/>
          </a:xfrm>
          <a:prstGeom prst="rect">
            <a:avLst/>
          </a:prstGeom>
        </p:spPr>
      </p:pic>
      <p:sp>
        <p:nvSpPr>
          <p:cNvPr id="2" name="Slide Number Placeholder 1">
            <a:extLst>
              <a:ext uri="{FF2B5EF4-FFF2-40B4-BE49-F238E27FC236}">
                <a16:creationId xmlns:a16="http://schemas.microsoft.com/office/drawing/2014/main" id="{8653029D-145A-D424-369E-0B738E6A8D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spTree>
    <p:extLst>
      <p:ext uri="{BB962C8B-B14F-4D97-AF65-F5344CB8AC3E}">
        <p14:creationId xmlns:p14="http://schemas.microsoft.com/office/powerpoint/2010/main" val="16197337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05840" y="274320"/>
            <a:ext cx="13039344" cy="1005840"/>
          </a:xfrm>
        </p:spPr>
        <p:txBody>
          <a:bodyPr>
            <a:normAutofit fontScale="90000"/>
          </a:bodyPr>
          <a:lstStyle/>
          <a:p>
            <a:pPr algn="ctr"/>
            <a:r>
              <a:rPr lang="en-US" sz="4000" dirty="0">
                <a:solidFill>
                  <a:srgbClr val="FF0000"/>
                </a:solidFill>
                <a:latin typeface="Comic Sans MS" pitchFamily="66" charset="0"/>
              </a:rPr>
              <a:t>The fallacy of the reproductive number in real contact networks</a:t>
            </a:r>
          </a:p>
        </p:txBody>
      </p:sp>
      <p:pic>
        <p:nvPicPr>
          <p:cNvPr id="2" name="Picture 1">
            <a:extLst>
              <a:ext uri="{FF2B5EF4-FFF2-40B4-BE49-F238E27FC236}">
                <a16:creationId xmlns:a16="http://schemas.microsoft.com/office/drawing/2014/main" id="{0CB56256-3405-048A-6C66-3897FD349C4E}"/>
              </a:ext>
            </a:extLst>
          </p:cNvPr>
          <p:cNvPicPr>
            <a:picLocks noChangeAspect="1"/>
          </p:cNvPicPr>
          <p:nvPr/>
        </p:nvPicPr>
        <p:blipFill>
          <a:blip r:embed="rId3"/>
          <a:stretch>
            <a:fillRect/>
          </a:stretch>
        </p:blipFill>
        <p:spPr>
          <a:xfrm>
            <a:off x="388874" y="1607311"/>
            <a:ext cx="6304534" cy="4283629"/>
          </a:xfrm>
          <a:prstGeom prst="rect">
            <a:avLst/>
          </a:prstGeom>
        </p:spPr>
      </p:pic>
      <p:pic>
        <p:nvPicPr>
          <p:cNvPr id="3" name="Picture 2">
            <a:extLst>
              <a:ext uri="{FF2B5EF4-FFF2-40B4-BE49-F238E27FC236}">
                <a16:creationId xmlns:a16="http://schemas.microsoft.com/office/drawing/2014/main" id="{B6F1635A-B22E-762C-227F-A48B1CE03BF3}"/>
              </a:ext>
            </a:extLst>
          </p:cNvPr>
          <p:cNvPicPr>
            <a:picLocks noChangeAspect="1"/>
          </p:cNvPicPr>
          <p:nvPr/>
        </p:nvPicPr>
        <p:blipFill>
          <a:blip r:embed="rId4"/>
          <a:stretch>
            <a:fillRect/>
          </a:stretch>
        </p:blipFill>
        <p:spPr>
          <a:xfrm>
            <a:off x="192023" y="6025652"/>
            <a:ext cx="13103103" cy="1005839"/>
          </a:xfrm>
          <a:prstGeom prst="rect">
            <a:avLst/>
          </a:prstGeom>
        </p:spPr>
      </p:pic>
      <p:pic>
        <p:nvPicPr>
          <p:cNvPr id="4" name="Picture 3">
            <a:extLst>
              <a:ext uri="{FF2B5EF4-FFF2-40B4-BE49-F238E27FC236}">
                <a16:creationId xmlns:a16="http://schemas.microsoft.com/office/drawing/2014/main" id="{123E05C8-D0D3-2929-7947-DE76EF374A5F}"/>
              </a:ext>
            </a:extLst>
          </p:cNvPr>
          <p:cNvPicPr>
            <a:picLocks noChangeAspect="1"/>
          </p:cNvPicPr>
          <p:nvPr/>
        </p:nvPicPr>
        <p:blipFill>
          <a:blip r:embed="rId5"/>
          <a:stretch>
            <a:fillRect/>
          </a:stretch>
        </p:blipFill>
        <p:spPr>
          <a:xfrm>
            <a:off x="192023" y="1280160"/>
            <a:ext cx="14032772" cy="5751331"/>
          </a:xfrm>
          <a:prstGeom prst="rect">
            <a:avLst/>
          </a:prstGeom>
        </p:spPr>
      </p:pic>
      <p:sp>
        <p:nvSpPr>
          <p:cNvPr id="5" name="Slide Number Placeholder 4">
            <a:extLst>
              <a:ext uri="{FF2B5EF4-FFF2-40B4-BE49-F238E27FC236}">
                <a16:creationId xmlns:a16="http://schemas.microsoft.com/office/drawing/2014/main" id="{6634570E-A24C-881D-02BF-7BBA322F0F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spTree>
    <p:extLst>
      <p:ext uri="{BB962C8B-B14F-4D97-AF65-F5344CB8AC3E}">
        <p14:creationId xmlns:p14="http://schemas.microsoft.com/office/powerpoint/2010/main" val="22506435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78408" y="0"/>
            <a:ext cx="13039344" cy="1005840"/>
          </a:xfrm>
        </p:spPr>
        <p:txBody>
          <a:bodyPr>
            <a:normAutofit/>
          </a:bodyPr>
          <a:lstStyle/>
          <a:p>
            <a:pPr algn="ctr"/>
            <a:r>
              <a:rPr lang="en-US" sz="4000" dirty="0">
                <a:solidFill>
                  <a:srgbClr val="FF0000"/>
                </a:solidFill>
                <a:latin typeface="Comic Sans MS" pitchFamily="66" charset="0"/>
              </a:rPr>
              <a:t>Degree block approximation – SIS model</a:t>
            </a:r>
          </a:p>
        </p:txBody>
      </p:sp>
      <p:pic>
        <p:nvPicPr>
          <p:cNvPr id="5" name="Picture 4">
            <a:extLst>
              <a:ext uri="{FF2B5EF4-FFF2-40B4-BE49-F238E27FC236}">
                <a16:creationId xmlns:a16="http://schemas.microsoft.com/office/drawing/2014/main" id="{999F62B1-8D44-8B3F-4936-321DDBA79CDC}"/>
              </a:ext>
            </a:extLst>
          </p:cNvPr>
          <p:cNvPicPr>
            <a:picLocks noChangeAspect="1"/>
          </p:cNvPicPr>
          <p:nvPr/>
        </p:nvPicPr>
        <p:blipFill>
          <a:blip r:embed="rId3"/>
          <a:stretch>
            <a:fillRect/>
          </a:stretch>
        </p:blipFill>
        <p:spPr>
          <a:xfrm>
            <a:off x="199744" y="1280160"/>
            <a:ext cx="7298336" cy="4901184"/>
          </a:xfrm>
          <a:prstGeom prst="rect">
            <a:avLst/>
          </a:prstGeom>
        </p:spPr>
      </p:pic>
      <p:pic>
        <p:nvPicPr>
          <p:cNvPr id="8" name="Picture 7">
            <a:extLst>
              <a:ext uri="{FF2B5EF4-FFF2-40B4-BE49-F238E27FC236}">
                <a16:creationId xmlns:a16="http://schemas.microsoft.com/office/drawing/2014/main" id="{D0899591-201D-EDFD-9B09-07E5D197673B}"/>
              </a:ext>
            </a:extLst>
          </p:cNvPr>
          <p:cNvPicPr>
            <a:picLocks noChangeAspect="1"/>
          </p:cNvPicPr>
          <p:nvPr/>
        </p:nvPicPr>
        <p:blipFill>
          <a:blip r:embed="rId4"/>
          <a:stretch>
            <a:fillRect/>
          </a:stretch>
        </p:blipFill>
        <p:spPr>
          <a:xfrm>
            <a:off x="7522843" y="2002511"/>
            <a:ext cx="6907813" cy="1126274"/>
          </a:xfrm>
          <a:prstGeom prst="rect">
            <a:avLst/>
          </a:prstGeom>
        </p:spPr>
      </p:pic>
      <p:pic>
        <p:nvPicPr>
          <p:cNvPr id="9" name="Picture 8">
            <a:extLst>
              <a:ext uri="{FF2B5EF4-FFF2-40B4-BE49-F238E27FC236}">
                <a16:creationId xmlns:a16="http://schemas.microsoft.com/office/drawing/2014/main" id="{5E3AF568-CD73-12EA-4E70-27EF1111EDB0}"/>
              </a:ext>
            </a:extLst>
          </p:cNvPr>
          <p:cNvPicPr>
            <a:picLocks noChangeAspect="1"/>
          </p:cNvPicPr>
          <p:nvPr/>
        </p:nvPicPr>
        <p:blipFill>
          <a:blip r:embed="rId5"/>
          <a:stretch>
            <a:fillRect/>
          </a:stretch>
        </p:blipFill>
        <p:spPr>
          <a:xfrm>
            <a:off x="8953815" y="3210777"/>
            <a:ext cx="4220850" cy="1067069"/>
          </a:xfrm>
          <a:prstGeom prst="rect">
            <a:avLst/>
          </a:prstGeom>
        </p:spPr>
      </p:pic>
      <p:pic>
        <p:nvPicPr>
          <p:cNvPr id="10" name="Picture 9">
            <a:extLst>
              <a:ext uri="{FF2B5EF4-FFF2-40B4-BE49-F238E27FC236}">
                <a16:creationId xmlns:a16="http://schemas.microsoft.com/office/drawing/2014/main" id="{2923D8FB-BC18-0629-A3A7-0B1FEF846A2A}"/>
              </a:ext>
            </a:extLst>
          </p:cNvPr>
          <p:cNvPicPr>
            <a:picLocks noChangeAspect="1"/>
          </p:cNvPicPr>
          <p:nvPr/>
        </p:nvPicPr>
        <p:blipFill>
          <a:blip r:embed="rId6"/>
          <a:stretch>
            <a:fillRect/>
          </a:stretch>
        </p:blipFill>
        <p:spPr>
          <a:xfrm>
            <a:off x="7957323" y="4277846"/>
            <a:ext cx="6060429" cy="1391425"/>
          </a:xfrm>
          <a:prstGeom prst="rect">
            <a:avLst/>
          </a:prstGeom>
        </p:spPr>
      </p:pic>
      <p:grpSp>
        <p:nvGrpSpPr>
          <p:cNvPr id="14" name="Group 13">
            <a:extLst>
              <a:ext uri="{FF2B5EF4-FFF2-40B4-BE49-F238E27FC236}">
                <a16:creationId xmlns:a16="http://schemas.microsoft.com/office/drawing/2014/main" id="{35836AA1-FF7C-FA3C-1AC3-1E878E7899D5}"/>
              </a:ext>
            </a:extLst>
          </p:cNvPr>
          <p:cNvGrpSpPr/>
          <p:nvPr/>
        </p:nvGrpSpPr>
        <p:grpSpPr>
          <a:xfrm>
            <a:off x="7957323" y="5781550"/>
            <a:ext cx="5771265" cy="1414803"/>
            <a:chOff x="7841539" y="6011939"/>
            <a:chExt cx="5771265" cy="1414803"/>
          </a:xfrm>
        </p:grpSpPr>
        <p:pic>
          <p:nvPicPr>
            <p:cNvPr id="11" name="Picture 10">
              <a:extLst>
                <a:ext uri="{FF2B5EF4-FFF2-40B4-BE49-F238E27FC236}">
                  <a16:creationId xmlns:a16="http://schemas.microsoft.com/office/drawing/2014/main" id="{C2F12778-5079-2611-5E67-F75109807486}"/>
                </a:ext>
              </a:extLst>
            </p:cNvPr>
            <p:cNvPicPr>
              <a:picLocks noChangeAspect="1"/>
            </p:cNvPicPr>
            <p:nvPr/>
          </p:nvPicPr>
          <p:blipFill>
            <a:blip r:embed="rId7"/>
            <a:stretch>
              <a:fillRect/>
            </a:stretch>
          </p:blipFill>
          <p:spPr>
            <a:xfrm>
              <a:off x="7841539" y="6011939"/>
              <a:ext cx="1832813" cy="1414803"/>
            </a:xfrm>
            <a:prstGeom prst="rect">
              <a:avLst/>
            </a:prstGeom>
          </p:spPr>
        </p:pic>
        <p:pic>
          <p:nvPicPr>
            <p:cNvPr id="12" name="Picture 11">
              <a:extLst>
                <a:ext uri="{FF2B5EF4-FFF2-40B4-BE49-F238E27FC236}">
                  <a16:creationId xmlns:a16="http://schemas.microsoft.com/office/drawing/2014/main" id="{1B23C0AF-A3E6-E569-6F4C-D8157B0F8DC8}"/>
                </a:ext>
              </a:extLst>
            </p:cNvPr>
            <p:cNvPicPr>
              <a:picLocks noChangeAspect="1"/>
            </p:cNvPicPr>
            <p:nvPr/>
          </p:nvPicPr>
          <p:blipFill>
            <a:blip r:embed="rId8"/>
            <a:stretch>
              <a:fillRect/>
            </a:stretch>
          </p:blipFill>
          <p:spPr>
            <a:xfrm>
              <a:off x="8979408" y="6204132"/>
              <a:ext cx="4633396" cy="1199232"/>
            </a:xfrm>
            <a:prstGeom prst="rect">
              <a:avLst/>
            </a:prstGeom>
          </p:spPr>
        </p:pic>
      </p:grpSp>
      <p:pic>
        <p:nvPicPr>
          <p:cNvPr id="13" name="Picture 12">
            <a:extLst>
              <a:ext uri="{FF2B5EF4-FFF2-40B4-BE49-F238E27FC236}">
                <a16:creationId xmlns:a16="http://schemas.microsoft.com/office/drawing/2014/main" id="{8169E30C-D9BD-BFEB-DB1C-5D2F1E171C28}"/>
              </a:ext>
            </a:extLst>
          </p:cNvPr>
          <p:cNvPicPr>
            <a:picLocks noChangeAspect="1"/>
          </p:cNvPicPr>
          <p:nvPr/>
        </p:nvPicPr>
        <p:blipFill>
          <a:blip r:embed="rId9"/>
          <a:stretch>
            <a:fillRect/>
          </a:stretch>
        </p:blipFill>
        <p:spPr>
          <a:xfrm>
            <a:off x="6089904" y="1005840"/>
            <a:ext cx="8540496" cy="752003"/>
          </a:xfrm>
          <a:prstGeom prst="rect">
            <a:avLst/>
          </a:prstGeom>
        </p:spPr>
      </p:pic>
      <p:pic>
        <p:nvPicPr>
          <p:cNvPr id="15" name="Picture 14">
            <a:extLst>
              <a:ext uri="{FF2B5EF4-FFF2-40B4-BE49-F238E27FC236}">
                <a16:creationId xmlns:a16="http://schemas.microsoft.com/office/drawing/2014/main" id="{9F4EE1EA-86A3-A943-1FEB-335EC3971DF2}"/>
              </a:ext>
            </a:extLst>
          </p:cNvPr>
          <p:cNvPicPr>
            <a:picLocks noChangeAspect="1"/>
          </p:cNvPicPr>
          <p:nvPr/>
        </p:nvPicPr>
        <p:blipFill>
          <a:blip r:embed="rId10"/>
          <a:stretch>
            <a:fillRect/>
          </a:stretch>
        </p:blipFill>
        <p:spPr>
          <a:xfrm>
            <a:off x="3759093" y="7388546"/>
            <a:ext cx="7112214" cy="886508"/>
          </a:xfrm>
          <a:prstGeom prst="rect">
            <a:avLst/>
          </a:prstGeom>
        </p:spPr>
      </p:pic>
      <p:sp>
        <p:nvSpPr>
          <p:cNvPr id="2" name="Slide Number Placeholder 1">
            <a:extLst>
              <a:ext uri="{FF2B5EF4-FFF2-40B4-BE49-F238E27FC236}">
                <a16:creationId xmlns:a16="http://schemas.microsoft.com/office/drawing/2014/main" id="{E4FF43D9-1D6D-6343-A2FA-FC54A9CF14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74</a:t>
            </a:fld>
            <a:endParaRPr lang="en-US"/>
          </a:p>
        </p:txBody>
      </p:sp>
    </p:spTree>
    <p:extLst>
      <p:ext uri="{BB962C8B-B14F-4D97-AF65-F5344CB8AC3E}">
        <p14:creationId xmlns:p14="http://schemas.microsoft.com/office/powerpoint/2010/main" val="107543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51737" y="-97213"/>
            <a:ext cx="12618720" cy="1005840"/>
          </a:xfrm>
        </p:spPr>
        <p:txBody>
          <a:bodyPr>
            <a:normAutofit/>
          </a:bodyPr>
          <a:lstStyle/>
          <a:p>
            <a:pPr algn="ctr"/>
            <a:r>
              <a:rPr lang="en-US" sz="4000" dirty="0">
                <a:solidFill>
                  <a:srgbClr val="FF0000"/>
                </a:solidFill>
                <a:latin typeface="Comic Sans MS" pitchFamily="66" charset="0"/>
              </a:rPr>
              <a:t>No epidemic threshold for scale-free networks</a:t>
            </a:r>
          </a:p>
        </p:txBody>
      </p:sp>
      <p:pic>
        <p:nvPicPr>
          <p:cNvPr id="2" name="Picture 1">
            <a:extLst>
              <a:ext uri="{FF2B5EF4-FFF2-40B4-BE49-F238E27FC236}">
                <a16:creationId xmlns:a16="http://schemas.microsoft.com/office/drawing/2014/main" id="{380247C6-CC51-CFC8-BFDD-E68A2916AB3C}"/>
              </a:ext>
            </a:extLst>
          </p:cNvPr>
          <p:cNvPicPr>
            <a:picLocks noChangeAspect="1"/>
          </p:cNvPicPr>
          <p:nvPr/>
        </p:nvPicPr>
        <p:blipFill>
          <a:blip r:embed="rId3"/>
          <a:stretch>
            <a:fillRect/>
          </a:stretch>
        </p:blipFill>
        <p:spPr>
          <a:xfrm>
            <a:off x="0" y="1711134"/>
            <a:ext cx="7920611" cy="4009898"/>
          </a:xfrm>
          <a:prstGeom prst="rect">
            <a:avLst/>
          </a:prstGeom>
        </p:spPr>
      </p:pic>
      <p:pic>
        <p:nvPicPr>
          <p:cNvPr id="3" name="Picture 2">
            <a:extLst>
              <a:ext uri="{FF2B5EF4-FFF2-40B4-BE49-F238E27FC236}">
                <a16:creationId xmlns:a16="http://schemas.microsoft.com/office/drawing/2014/main" id="{EF48446E-EC4A-4D39-DD58-9EC46F1330EC}"/>
              </a:ext>
            </a:extLst>
          </p:cNvPr>
          <p:cNvPicPr>
            <a:picLocks noChangeAspect="1"/>
          </p:cNvPicPr>
          <p:nvPr/>
        </p:nvPicPr>
        <p:blipFill>
          <a:blip r:embed="rId4"/>
          <a:stretch>
            <a:fillRect/>
          </a:stretch>
        </p:blipFill>
        <p:spPr>
          <a:xfrm>
            <a:off x="4557786" y="5394863"/>
            <a:ext cx="937006" cy="937006"/>
          </a:xfrm>
          <a:prstGeom prst="rect">
            <a:avLst/>
          </a:prstGeom>
        </p:spPr>
      </p:pic>
      <p:pic>
        <p:nvPicPr>
          <p:cNvPr id="8" name="Picture 7">
            <a:extLst>
              <a:ext uri="{FF2B5EF4-FFF2-40B4-BE49-F238E27FC236}">
                <a16:creationId xmlns:a16="http://schemas.microsoft.com/office/drawing/2014/main" id="{FB318381-0D5B-0A03-4080-CCFB68FF8E05}"/>
              </a:ext>
            </a:extLst>
          </p:cNvPr>
          <p:cNvPicPr>
            <a:picLocks noChangeAspect="1"/>
          </p:cNvPicPr>
          <p:nvPr/>
        </p:nvPicPr>
        <p:blipFill>
          <a:blip r:embed="rId5"/>
          <a:stretch>
            <a:fillRect/>
          </a:stretch>
        </p:blipFill>
        <p:spPr>
          <a:xfrm>
            <a:off x="6231715" y="1036364"/>
            <a:ext cx="8229600" cy="530942"/>
          </a:xfrm>
          <a:prstGeom prst="rect">
            <a:avLst/>
          </a:prstGeom>
        </p:spPr>
      </p:pic>
      <p:pic>
        <p:nvPicPr>
          <p:cNvPr id="10" name="Picture 9">
            <a:extLst>
              <a:ext uri="{FF2B5EF4-FFF2-40B4-BE49-F238E27FC236}">
                <a16:creationId xmlns:a16="http://schemas.microsoft.com/office/drawing/2014/main" id="{C99E5F39-014E-F182-B4D1-D392C6248210}"/>
              </a:ext>
            </a:extLst>
          </p:cNvPr>
          <p:cNvPicPr>
            <a:picLocks noChangeAspect="1"/>
          </p:cNvPicPr>
          <p:nvPr/>
        </p:nvPicPr>
        <p:blipFill>
          <a:blip r:embed="rId6"/>
          <a:stretch>
            <a:fillRect/>
          </a:stretch>
        </p:blipFill>
        <p:spPr>
          <a:xfrm>
            <a:off x="9430841" y="1845946"/>
            <a:ext cx="2374827" cy="627313"/>
          </a:xfrm>
          <a:prstGeom prst="rect">
            <a:avLst/>
          </a:prstGeom>
        </p:spPr>
      </p:pic>
      <p:pic>
        <p:nvPicPr>
          <p:cNvPr id="11" name="Picture 10">
            <a:extLst>
              <a:ext uri="{FF2B5EF4-FFF2-40B4-BE49-F238E27FC236}">
                <a16:creationId xmlns:a16="http://schemas.microsoft.com/office/drawing/2014/main" id="{5F651E2D-768B-B146-7929-F848593FC375}"/>
              </a:ext>
            </a:extLst>
          </p:cNvPr>
          <p:cNvPicPr>
            <a:picLocks noChangeAspect="1"/>
          </p:cNvPicPr>
          <p:nvPr/>
        </p:nvPicPr>
        <p:blipFill>
          <a:blip r:embed="rId7"/>
          <a:stretch>
            <a:fillRect/>
          </a:stretch>
        </p:blipFill>
        <p:spPr>
          <a:xfrm>
            <a:off x="7920611" y="2700422"/>
            <a:ext cx="5753063" cy="937536"/>
          </a:xfrm>
          <a:prstGeom prst="rect">
            <a:avLst/>
          </a:prstGeom>
        </p:spPr>
      </p:pic>
      <p:pic>
        <p:nvPicPr>
          <p:cNvPr id="13" name="Picture 12">
            <a:extLst>
              <a:ext uri="{FF2B5EF4-FFF2-40B4-BE49-F238E27FC236}">
                <a16:creationId xmlns:a16="http://schemas.microsoft.com/office/drawing/2014/main" id="{3637183E-4053-8475-3BB7-F060D25AF354}"/>
              </a:ext>
            </a:extLst>
          </p:cNvPr>
          <p:cNvPicPr>
            <a:picLocks noChangeAspect="1"/>
          </p:cNvPicPr>
          <p:nvPr/>
        </p:nvPicPr>
        <p:blipFill>
          <a:blip r:embed="rId8"/>
          <a:stretch>
            <a:fillRect/>
          </a:stretch>
        </p:blipFill>
        <p:spPr>
          <a:xfrm>
            <a:off x="9494833" y="6228626"/>
            <a:ext cx="1703363" cy="1483574"/>
          </a:xfrm>
          <a:prstGeom prst="rect">
            <a:avLst/>
          </a:prstGeom>
        </p:spPr>
      </p:pic>
      <p:pic>
        <p:nvPicPr>
          <p:cNvPr id="15" name="Picture 14">
            <a:extLst>
              <a:ext uri="{FF2B5EF4-FFF2-40B4-BE49-F238E27FC236}">
                <a16:creationId xmlns:a16="http://schemas.microsoft.com/office/drawing/2014/main" id="{A8CE7F3B-5348-A6A5-0D05-28F5DA29799B}"/>
              </a:ext>
            </a:extLst>
          </p:cNvPr>
          <p:cNvPicPr>
            <a:picLocks noChangeAspect="1"/>
          </p:cNvPicPr>
          <p:nvPr/>
        </p:nvPicPr>
        <p:blipFill>
          <a:blip r:embed="rId9"/>
          <a:stretch>
            <a:fillRect/>
          </a:stretch>
        </p:blipFill>
        <p:spPr>
          <a:xfrm>
            <a:off x="5781568" y="5892791"/>
            <a:ext cx="8679747" cy="530942"/>
          </a:xfrm>
          <a:prstGeom prst="rect">
            <a:avLst/>
          </a:prstGeom>
        </p:spPr>
      </p:pic>
      <p:pic>
        <p:nvPicPr>
          <p:cNvPr id="16" name="Picture 15">
            <a:extLst>
              <a:ext uri="{FF2B5EF4-FFF2-40B4-BE49-F238E27FC236}">
                <a16:creationId xmlns:a16="http://schemas.microsoft.com/office/drawing/2014/main" id="{CE131993-066A-D8AF-1F8C-5DEF8BBAFC41}"/>
              </a:ext>
            </a:extLst>
          </p:cNvPr>
          <p:cNvPicPr>
            <a:picLocks noChangeAspect="1"/>
          </p:cNvPicPr>
          <p:nvPr/>
        </p:nvPicPr>
        <p:blipFill>
          <a:blip r:embed="rId10"/>
          <a:stretch>
            <a:fillRect/>
          </a:stretch>
        </p:blipFill>
        <p:spPr>
          <a:xfrm>
            <a:off x="6126097" y="7552951"/>
            <a:ext cx="7944360" cy="676649"/>
          </a:xfrm>
          <a:prstGeom prst="rect">
            <a:avLst/>
          </a:prstGeom>
          <a:solidFill>
            <a:schemeClr val="accent2">
              <a:lumMod val="20000"/>
              <a:lumOff val="80000"/>
              <a:alpha val="44912"/>
            </a:schemeClr>
          </a:solidFill>
          <a:ln w="50800">
            <a:solidFill>
              <a:schemeClr val="accent2">
                <a:alpha val="30000"/>
              </a:schemeClr>
            </a:solidFill>
          </a:ln>
        </p:spPr>
      </p:pic>
      <p:sp>
        <p:nvSpPr>
          <p:cNvPr id="4" name="Slide Number Placeholder 3">
            <a:extLst>
              <a:ext uri="{FF2B5EF4-FFF2-40B4-BE49-F238E27FC236}">
                <a16:creationId xmlns:a16="http://schemas.microsoft.com/office/drawing/2014/main" id="{899BDA81-77B9-B84D-A75D-9C706105B579}"/>
              </a:ext>
            </a:extLst>
          </p:cNvPr>
          <p:cNvSpPr>
            <a:spLocks noGrp="1"/>
          </p:cNvSpPr>
          <p:nvPr>
            <p:ph type="sldNum" idx="12"/>
          </p:nvPr>
        </p:nvSpPr>
        <p:spPr>
          <a:xfrm>
            <a:off x="11345732" y="7927585"/>
            <a:ext cx="3413760" cy="438150"/>
          </a:xfrm>
        </p:spPr>
        <p:txBody>
          <a:bodyPr/>
          <a:lstStyle/>
          <a:p>
            <a:pPr marL="0" lvl="0" indent="0" algn="r" rtl="0">
              <a:spcBef>
                <a:spcPts val="0"/>
              </a:spcBef>
              <a:spcAft>
                <a:spcPts val="0"/>
              </a:spcAft>
              <a:buNone/>
            </a:pPr>
            <a:fld id="{00000000-1234-1234-1234-123412341234}" type="slidenum">
              <a:rPr lang="en-US" smtClean="0"/>
              <a:t>75</a:t>
            </a:fld>
            <a:endParaRPr lang="en-US" dirty="0"/>
          </a:p>
        </p:txBody>
      </p:sp>
    </p:spTree>
    <p:extLst>
      <p:ext uri="{BB962C8B-B14F-4D97-AF65-F5344CB8AC3E}">
        <p14:creationId xmlns:p14="http://schemas.microsoft.com/office/powerpoint/2010/main" val="119536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5675" y="-160021"/>
            <a:ext cx="7207172" cy="1005840"/>
          </a:xfrm>
        </p:spPr>
        <p:txBody>
          <a:bodyPr>
            <a:normAutofit fontScale="90000"/>
          </a:bodyPr>
          <a:lstStyle/>
          <a:p>
            <a:pPr algn="ctr"/>
            <a:r>
              <a:rPr lang="en-US" sz="4000" dirty="0">
                <a:solidFill>
                  <a:srgbClr val="FF0000"/>
                </a:solidFill>
                <a:latin typeface="Comic Sans MS" pitchFamily="66" charset="0"/>
              </a:rPr>
              <a:t>Other topics in network science</a:t>
            </a:r>
          </a:p>
        </p:txBody>
      </p:sp>
      <p:sp>
        <p:nvSpPr>
          <p:cNvPr id="7" name="Content Placeholder 2">
            <a:extLst>
              <a:ext uri="{FF2B5EF4-FFF2-40B4-BE49-F238E27FC236}">
                <a16:creationId xmlns:a16="http://schemas.microsoft.com/office/drawing/2014/main" id="{1A1F7654-C796-8C41-9E79-79FC1DC208FD}"/>
              </a:ext>
            </a:extLst>
          </p:cNvPr>
          <p:cNvSpPr txBox="1">
            <a:spLocks/>
          </p:cNvSpPr>
          <p:nvPr/>
        </p:nvSpPr>
        <p:spPr bwMode="auto">
          <a:xfrm>
            <a:off x="369980" y="530486"/>
            <a:ext cx="13382596" cy="7168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09728" tIns="54864" rIns="109728" bIns="54864" numCol="1" anchor="t" anchorCtr="0" compatLnSpc="1">
            <a:prstTxWarp prst="textNoShape">
              <a:avLst/>
            </a:prstTxWarp>
            <a:noAutofit/>
          </a:bodyPr>
          <a:lstStyle>
            <a:lvl1pPr marL="342900" indent="-342900" algn="l" rtl="0" eaLnBrk="0" fontAlgn="base" hangingPunct="0">
              <a:lnSpc>
                <a:spcPct val="85000"/>
              </a:lnSpc>
              <a:spcBef>
                <a:spcPct val="20000"/>
              </a:spcBef>
              <a:spcAft>
                <a:spcPct val="0"/>
              </a:spcAft>
              <a:buClr>
                <a:srgbClr val="000099"/>
              </a:buClr>
              <a:buSzPct val="65000"/>
              <a:buFont typeface="Wingdings"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Adaptive networks</a:t>
            </a:r>
          </a:p>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Interdependent networks</a:t>
            </a:r>
          </a:p>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Temporal networks</a:t>
            </a:r>
          </a:p>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Network signal processing</a:t>
            </a:r>
          </a:p>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Algorithms for very large graphs</a:t>
            </a:r>
          </a:p>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Domain-specific networks (e.g., biological, brain, social, </a:t>
            </a:r>
            <a:r>
              <a:rPr lang="en-US" sz="3200" dirty="0" err="1">
                <a:solidFill>
                  <a:srgbClr val="000099"/>
                </a:solidFill>
                <a:latin typeface="Comic Sans MS" pitchFamily="66" charset="0"/>
              </a:rPr>
              <a:t>etc</a:t>
            </a:r>
            <a:r>
              <a:rPr lang="en-US" sz="3200" dirty="0">
                <a:solidFill>
                  <a:srgbClr val="000099"/>
                </a:solidFill>
                <a:latin typeface="Comic Sans MS" pitchFamily="66" charset="0"/>
              </a:rPr>
              <a:t>)</a:t>
            </a:r>
          </a:p>
          <a:p>
            <a:pPr>
              <a:buFont typeface="Wingdings" pitchFamily="2" charset="2"/>
              <a:buChar char="v"/>
            </a:pPr>
            <a:endParaRPr lang="en-US" sz="3200" dirty="0">
              <a:solidFill>
                <a:srgbClr val="000099"/>
              </a:solidFill>
              <a:latin typeface="Comic Sans MS" pitchFamily="66" charset="0"/>
            </a:endParaRPr>
          </a:p>
          <a:p>
            <a:pPr>
              <a:buFont typeface="Wingdings" pitchFamily="2" charset="2"/>
              <a:buChar char="v"/>
            </a:pPr>
            <a:r>
              <a:rPr lang="en-US" sz="3200" dirty="0">
                <a:solidFill>
                  <a:srgbClr val="000099"/>
                </a:solidFill>
                <a:latin typeface="Comic Sans MS" pitchFamily="66" charset="0"/>
              </a:rPr>
              <a:t>Many more..</a:t>
            </a:r>
          </a:p>
          <a:p>
            <a:pPr marL="0" indent="0">
              <a:buNone/>
            </a:pPr>
            <a:endParaRPr lang="en-US" dirty="0">
              <a:solidFill>
                <a:srgbClr val="000099"/>
              </a:solidFill>
              <a:latin typeface="Comic Sans MS" pitchFamily="66" charset="0"/>
            </a:endParaRPr>
          </a:p>
        </p:txBody>
      </p:sp>
      <p:sp>
        <p:nvSpPr>
          <p:cNvPr id="2" name="Slide Number Placeholder 1">
            <a:extLst>
              <a:ext uri="{FF2B5EF4-FFF2-40B4-BE49-F238E27FC236}">
                <a16:creationId xmlns:a16="http://schemas.microsoft.com/office/drawing/2014/main" id="{4C1B8A75-AB94-C2FE-C5C3-317E7B77A1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spTree>
    <p:extLst>
      <p:ext uri="{BB962C8B-B14F-4D97-AF65-F5344CB8AC3E}">
        <p14:creationId xmlns:p14="http://schemas.microsoft.com/office/powerpoint/2010/main" val="954107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669601" y="3366052"/>
            <a:ext cx="9692640" cy="3760191"/>
          </a:xfrm>
        </p:spPr>
        <p:txBody>
          <a:bodyPr>
            <a:normAutofit/>
          </a:bodyPr>
          <a:lstStyle/>
          <a:p>
            <a:endParaRPr lang="en-US" dirty="0">
              <a:solidFill>
                <a:srgbClr val="0000FF"/>
              </a:solidFill>
            </a:endParaRPr>
          </a:p>
          <a:p>
            <a:r>
              <a:rPr lang="en-US" dirty="0">
                <a:solidFill>
                  <a:srgbClr val="0000FF"/>
                </a:solidFill>
              </a:rPr>
              <a:t>If you want to talk more about any of this:</a:t>
            </a:r>
          </a:p>
          <a:p>
            <a:r>
              <a:rPr lang="en-US" sz="4000" i="1" dirty="0" err="1">
                <a:solidFill>
                  <a:srgbClr val="FF0000"/>
                </a:solidFill>
              </a:rPr>
              <a:t>c.dovrolis@cyi.ac.cy</a:t>
            </a:r>
            <a:endParaRPr lang="en-US" sz="4000" i="1" dirty="0">
              <a:solidFill>
                <a:srgbClr val="FF0000"/>
              </a:solidFill>
              <a:latin typeface="Comic Sans MS" panose="030F0902030302020204" pitchFamily="66" charset="0"/>
              <a:ea typeface="Times New Roman"/>
              <a:cs typeface="Times New Roman"/>
              <a:sym typeface="Times New Roman"/>
            </a:endParaRPr>
          </a:p>
          <a:p>
            <a:endParaRPr lang="en-US" dirty="0">
              <a:solidFill>
                <a:srgbClr val="0000FF"/>
              </a:solidFill>
            </a:endParaRPr>
          </a:p>
        </p:txBody>
      </p:sp>
      <p:pic>
        <p:nvPicPr>
          <p:cNvPr id="5" name="Picture 4">
            <a:extLst>
              <a:ext uri="{FF2B5EF4-FFF2-40B4-BE49-F238E27FC236}">
                <a16:creationId xmlns:a16="http://schemas.microsoft.com/office/drawing/2014/main" id="{08F92C28-39AC-484F-B93D-D329CDED155A}"/>
              </a:ext>
            </a:extLst>
          </p:cNvPr>
          <p:cNvPicPr>
            <a:picLocks noChangeAspect="1"/>
          </p:cNvPicPr>
          <p:nvPr/>
        </p:nvPicPr>
        <p:blipFill>
          <a:blip r:embed="rId3"/>
          <a:stretch>
            <a:fillRect/>
          </a:stretch>
        </p:blipFill>
        <p:spPr>
          <a:xfrm>
            <a:off x="5534976" y="1458575"/>
            <a:ext cx="3961890" cy="2812197"/>
          </a:xfrm>
          <a:prstGeom prst="rect">
            <a:avLst/>
          </a:prstGeom>
        </p:spPr>
      </p:pic>
      <p:sp>
        <p:nvSpPr>
          <p:cNvPr id="2" name="Subtitle 3">
            <a:extLst>
              <a:ext uri="{FF2B5EF4-FFF2-40B4-BE49-F238E27FC236}">
                <a16:creationId xmlns:a16="http://schemas.microsoft.com/office/drawing/2014/main" id="{D62D9E93-2993-CF51-341C-FA00D9C40D51}"/>
              </a:ext>
            </a:extLst>
          </p:cNvPr>
          <p:cNvSpPr txBox="1">
            <a:spLocks/>
          </p:cNvSpPr>
          <p:nvPr/>
        </p:nvSpPr>
        <p:spPr>
          <a:xfrm>
            <a:off x="2669601" y="-394139"/>
            <a:ext cx="9692640" cy="376019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72440" algn="ctr" rtl="0">
              <a:lnSpc>
                <a:spcPct val="100000"/>
              </a:lnSpc>
              <a:spcBef>
                <a:spcPts val="768"/>
              </a:spcBef>
              <a:spcAft>
                <a:spcPts val="0"/>
              </a:spcAft>
              <a:buClr>
                <a:srgbClr val="888A8E"/>
              </a:buClr>
              <a:buSzPts val="3840"/>
              <a:buFont typeface="Arial"/>
              <a:buNone/>
              <a:defRPr sz="3840" b="0" i="0" u="none" strike="noStrike" cap="none">
                <a:solidFill>
                  <a:srgbClr val="888A8E"/>
                </a:solidFill>
                <a:latin typeface="Calibri"/>
                <a:ea typeface="Calibri"/>
                <a:cs typeface="Calibri"/>
                <a:sym typeface="Calibri"/>
              </a:defRPr>
            </a:lvl1pPr>
            <a:lvl2pPr marL="914400" marR="0" lvl="1" indent="-441960" algn="ctr" rtl="0">
              <a:lnSpc>
                <a:spcPct val="100000"/>
              </a:lnSpc>
              <a:spcBef>
                <a:spcPts val="672"/>
              </a:spcBef>
              <a:spcAft>
                <a:spcPts val="0"/>
              </a:spcAft>
              <a:buClr>
                <a:srgbClr val="888A8E"/>
              </a:buClr>
              <a:buSzPts val="3360"/>
              <a:buFont typeface="Arial"/>
              <a:buNone/>
              <a:defRPr sz="3359" b="0" i="0" u="none" strike="noStrike" cap="none">
                <a:solidFill>
                  <a:srgbClr val="888A8E"/>
                </a:solidFill>
                <a:latin typeface="Calibri"/>
                <a:ea typeface="Calibri"/>
                <a:cs typeface="Calibri"/>
                <a:sym typeface="Calibri"/>
              </a:defRPr>
            </a:lvl2pPr>
            <a:lvl3pPr marL="1371600" marR="0" lvl="2" indent="-411480" algn="ctr" rtl="0">
              <a:lnSpc>
                <a:spcPct val="100000"/>
              </a:lnSpc>
              <a:spcBef>
                <a:spcPts val="576"/>
              </a:spcBef>
              <a:spcAft>
                <a:spcPts val="0"/>
              </a:spcAft>
              <a:buClr>
                <a:srgbClr val="888A8E"/>
              </a:buClr>
              <a:buSzPts val="2880"/>
              <a:buFont typeface="Arial"/>
              <a:buNone/>
              <a:defRPr sz="2880" b="0" i="0" u="none" strike="noStrike" cap="none">
                <a:solidFill>
                  <a:srgbClr val="888A8E"/>
                </a:solidFill>
                <a:latin typeface="Calibri"/>
                <a:ea typeface="Calibri"/>
                <a:cs typeface="Calibri"/>
                <a:sym typeface="Calibri"/>
              </a:defRPr>
            </a:lvl3pPr>
            <a:lvl4pPr marL="1828800" marR="0" lvl="3" indent="-381000" algn="ctr" rtl="0">
              <a:lnSpc>
                <a:spcPct val="100000"/>
              </a:lnSpc>
              <a:spcBef>
                <a:spcPts val="480"/>
              </a:spcBef>
              <a:spcAft>
                <a:spcPts val="0"/>
              </a:spcAft>
              <a:buClr>
                <a:srgbClr val="888A8E"/>
              </a:buClr>
              <a:buSzPts val="2400"/>
              <a:buFont typeface="Arial"/>
              <a:buNone/>
              <a:defRPr sz="2400" b="0" i="0" u="none" strike="noStrike" cap="none">
                <a:solidFill>
                  <a:srgbClr val="888A8E"/>
                </a:solidFill>
                <a:latin typeface="Calibri"/>
                <a:ea typeface="Calibri"/>
                <a:cs typeface="Calibri"/>
                <a:sym typeface="Calibri"/>
              </a:defRPr>
            </a:lvl4pPr>
            <a:lvl5pPr marL="2286000" marR="0" lvl="4" indent="-381000" algn="ctr" rtl="0">
              <a:lnSpc>
                <a:spcPct val="100000"/>
              </a:lnSpc>
              <a:spcBef>
                <a:spcPts val="480"/>
              </a:spcBef>
              <a:spcAft>
                <a:spcPts val="0"/>
              </a:spcAft>
              <a:buClr>
                <a:srgbClr val="888A8E"/>
              </a:buClr>
              <a:buSzPts val="2400"/>
              <a:buFont typeface="Arial"/>
              <a:buNone/>
              <a:defRPr sz="2400" b="0" i="0" u="none" strike="noStrike" cap="none">
                <a:solidFill>
                  <a:srgbClr val="888A8E"/>
                </a:solidFill>
                <a:latin typeface="Calibri"/>
                <a:ea typeface="Calibri"/>
                <a:cs typeface="Calibri"/>
                <a:sym typeface="Calibri"/>
              </a:defRPr>
            </a:lvl5pPr>
            <a:lvl6pPr marL="2743200" marR="0" lvl="5" indent="-381000" algn="ctr" rtl="0">
              <a:lnSpc>
                <a:spcPct val="100000"/>
              </a:lnSpc>
              <a:spcBef>
                <a:spcPts val="480"/>
              </a:spcBef>
              <a:spcAft>
                <a:spcPts val="0"/>
              </a:spcAft>
              <a:buClr>
                <a:srgbClr val="888A8E"/>
              </a:buClr>
              <a:buSzPts val="2400"/>
              <a:buFont typeface="Arial"/>
              <a:buNone/>
              <a:defRPr sz="2400" b="0" i="0" u="none" strike="noStrike" cap="none">
                <a:solidFill>
                  <a:srgbClr val="888A8E"/>
                </a:solidFill>
                <a:latin typeface="Calibri"/>
                <a:ea typeface="Calibri"/>
                <a:cs typeface="Calibri"/>
                <a:sym typeface="Calibri"/>
              </a:defRPr>
            </a:lvl6pPr>
            <a:lvl7pPr marL="3200400" marR="0" lvl="6" indent="-381000" algn="ctr" rtl="0">
              <a:lnSpc>
                <a:spcPct val="100000"/>
              </a:lnSpc>
              <a:spcBef>
                <a:spcPts val="480"/>
              </a:spcBef>
              <a:spcAft>
                <a:spcPts val="0"/>
              </a:spcAft>
              <a:buClr>
                <a:srgbClr val="888A8E"/>
              </a:buClr>
              <a:buSzPts val="2400"/>
              <a:buFont typeface="Arial"/>
              <a:buNone/>
              <a:defRPr sz="2400" b="0" i="0" u="none" strike="noStrike" cap="none">
                <a:solidFill>
                  <a:srgbClr val="888A8E"/>
                </a:solidFill>
                <a:latin typeface="Calibri"/>
                <a:ea typeface="Calibri"/>
                <a:cs typeface="Calibri"/>
                <a:sym typeface="Calibri"/>
              </a:defRPr>
            </a:lvl7pPr>
            <a:lvl8pPr marL="3657600" marR="0" lvl="7" indent="-381000" algn="ctr" rtl="0">
              <a:lnSpc>
                <a:spcPct val="100000"/>
              </a:lnSpc>
              <a:spcBef>
                <a:spcPts val="480"/>
              </a:spcBef>
              <a:spcAft>
                <a:spcPts val="0"/>
              </a:spcAft>
              <a:buClr>
                <a:srgbClr val="888A8E"/>
              </a:buClr>
              <a:buSzPts val="2400"/>
              <a:buFont typeface="Arial"/>
              <a:buNone/>
              <a:defRPr sz="2400" b="0" i="0" u="none" strike="noStrike" cap="none">
                <a:solidFill>
                  <a:srgbClr val="888A8E"/>
                </a:solidFill>
                <a:latin typeface="Calibri"/>
                <a:ea typeface="Calibri"/>
                <a:cs typeface="Calibri"/>
                <a:sym typeface="Calibri"/>
              </a:defRPr>
            </a:lvl8pPr>
            <a:lvl9pPr marL="4114800" marR="0" lvl="8" indent="-381000" algn="ctr" rtl="0">
              <a:lnSpc>
                <a:spcPct val="100000"/>
              </a:lnSpc>
              <a:spcBef>
                <a:spcPts val="480"/>
              </a:spcBef>
              <a:spcAft>
                <a:spcPts val="0"/>
              </a:spcAft>
              <a:buClr>
                <a:srgbClr val="888A8E"/>
              </a:buClr>
              <a:buSzPts val="2400"/>
              <a:buFont typeface="Arial"/>
              <a:buNone/>
              <a:defRPr sz="2400" b="0" i="0" u="none" strike="noStrike" cap="none">
                <a:solidFill>
                  <a:srgbClr val="888A8E"/>
                </a:solidFill>
                <a:latin typeface="Calibri"/>
                <a:ea typeface="Calibri"/>
                <a:cs typeface="Calibri"/>
                <a:sym typeface="Calibri"/>
              </a:defRPr>
            </a:lvl9pPr>
          </a:lstStyle>
          <a:p>
            <a:endParaRPr lang="en-US" dirty="0">
              <a:solidFill>
                <a:srgbClr val="0000FF"/>
              </a:solidFill>
            </a:endParaRPr>
          </a:p>
          <a:p>
            <a:r>
              <a:rPr lang="en-US" sz="4400" i="1" dirty="0">
                <a:solidFill>
                  <a:srgbClr val="0000FF"/>
                </a:solidFill>
              </a:rPr>
              <a:t>The end..</a:t>
            </a:r>
            <a:endParaRPr lang="en-US" sz="4800" i="1" dirty="0">
              <a:solidFill>
                <a:srgbClr val="FF0000"/>
              </a:solidFill>
              <a:latin typeface="Comic Sans MS" panose="030F0902030302020204" pitchFamily="66" charset="0"/>
              <a:ea typeface="Times New Roman"/>
              <a:cs typeface="Times New Roman"/>
              <a:sym typeface="Times New Roman"/>
            </a:endParaRPr>
          </a:p>
          <a:p>
            <a:endParaRPr lang="en-US" dirty="0">
              <a:solidFill>
                <a:srgbClr val="0000FF"/>
              </a:solidFill>
            </a:endParaRPr>
          </a:p>
        </p:txBody>
      </p:sp>
    </p:spTree>
    <p:extLst>
      <p:ext uri="{BB962C8B-B14F-4D97-AF65-F5344CB8AC3E}">
        <p14:creationId xmlns:p14="http://schemas.microsoft.com/office/powerpoint/2010/main" val="3188136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769" y="253309"/>
            <a:ext cx="14138031" cy="1371600"/>
          </a:xfrm>
        </p:spPr>
        <p:txBody>
          <a:bodyPr>
            <a:normAutofit fontScale="90000"/>
          </a:bodyPr>
          <a:lstStyle/>
          <a:p>
            <a:r>
              <a:rPr lang="en-US" dirty="0">
                <a:solidFill>
                  <a:srgbClr val="FF0000"/>
                </a:solidFill>
                <a:latin typeface="Comic Sans MS"/>
                <a:cs typeface="Comic Sans MS"/>
              </a:rPr>
              <a:t>Epidemics</a:t>
            </a:r>
            <a:br>
              <a:rPr lang="en-US" dirty="0">
                <a:solidFill>
                  <a:srgbClr val="FF0000"/>
                </a:solidFill>
                <a:latin typeface="Comic Sans MS"/>
                <a:cs typeface="Comic Sans MS"/>
              </a:rPr>
            </a:br>
            <a:r>
              <a:rPr lang="en-US" dirty="0">
                <a:solidFill>
                  <a:srgbClr val="FF0000"/>
                </a:solidFill>
                <a:latin typeface="Comic Sans MS"/>
                <a:cs typeface="Comic Sans MS"/>
              </a:rPr>
              <a:t>Diffusion processes on social networks</a:t>
            </a:r>
            <a:endParaRPr lang="en-US" sz="4320" dirty="0"/>
          </a:p>
        </p:txBody>
      </p:sp>
      <p:pic>
        <p:nvPicPr>
          <p:cNvPr id="5" name="Computer Simulation of the spread of a pandemi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99360" y="2054198"/>
            <a:ext cx="9753600" cy="4998720"/>
          </a:xfrm>
          <a:prstGeom prst="rect">
            <a:avLst/>
          </a:prstGeom>
        </p:spPr>
      </p:pic>
      <p:sp>
        <p:nvSpPr>
          <p:cNvPr id="6" name="TextBox 5"/>
          <p:cNvSpPr txBox="1"/>
          <p:nvPr/>
        </p:nvSpPr>
        <p:spPr>
          <a:xfrm>
            <a:off x="2140606" y="7454447"/>
            <a:ext cx="8986756" cy="350865"/>
          </a:xfrm>
          <a:prstGeom prst="rect">
            <a:avLst/>
          </a:prstGeom>
          <a:noFill/>
        </p:spPr>
        <p:txBody>
          <a:bodyPr wrap="none" rtlCol="0">
            <a:spAutoFit/>
          </a:bodyPr>
          <a:lstStyle/>
          <a:p>
            <a:r>
              <a:rPr lang="en-US" sz="1680" dirty="0"/>
              <a:t>By Dirk </a:t>
            </a:r>
            <a:r>
              <a:rPr lang="en-US" sz="1680" dirty="0" err="1"/>
              <a:t>Brockmann</a:t>
            </a:r>
            <a:r>
              <a:rPr lang="en-US" sz="1680" dirty="0"/>
              <a:t> -- https://</a:t>
            </a:r>
            <a:r>
              <a:rPr lang="en-US" sz="1680" dirty="0" err="1"/>
              <a:t>www.youtube.com</a:t>
            </a:r>
            <a:r>
              <a:rPr lang="en-US" sz="1680" dirty="0"/>
              <a:t>/</a:t>
            </a:r>
            <a:r>
              <a:rPr lang="en-US" sz="1680" dirty="0" err="1"/>
              <a:t>watch?v</a:t>
            </a:r>
            <a:r>
              <a:rPr lang="en-US" sz="1680" dirty="0"/>
              <a:t>=mm2u9RKwgsY&amp;feature=</a:t>
            </a:r>
            <a:r>
              <a:rPr lang="en-US" sz="1680" dirty="0" err="1"/>
              <a:t>youtu.be</a:t>
            </a:r>
            <a:endParaRPr lang="en-US" sz="1680" dirty="0"/>
          </a:p>
        </p:txBody>
      </p:sp>
      <p:sp>
        <p:nvSpPr>
          <p:cNvPr id="3" name="Slide Number Placeholder 2">
            <a:extLst>
              <a:ext uri="{FF2B5EF4-FFF2-40B4-BE49-F238E27FC236}">
                <a16:creationId xmlns:a16="http://schemas.microsoft.com/office/drawing/2014/main" id="{FE9BCB91-D669-EC29-B178-20F15CB424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376202054"/>
      </p:ext>
    </p:extLst>
  </p:cSld>
  <p:clrMapOvr>
    <a:masterClrMapping/>
  </p:clrMapOvr>
  <mc:AlternateContent xmlns:mc="http://schemas.openxmlformats.org/markup-compatibility/2006" xmlns:p14="http://schemas.microsoft.com/office/powerpoint/2010/main">
    <mc:Choice Requires="p14">
      <p:transition spd="slow" p14:dur="2000" advTm="103200"/>
    </mc:Choice>
    <mc:Fallback xmlns="">
      <p:transition xmlns:p14="http://schemas.microsoft.com/office/powerpoint/2010/main" spd="slow" advTm="1032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extLst>
    <p:ext uri="{E180D4A7-C9FB-4DFB-919C-405C955672EB}">
      <p14:showEvtLst xmlns:p14="http://schemas.microsoft.com/office/powerpoint/2010/main">
        <p14:playEvt time="67710" objId="5"/>
        <p14:stopEvt time="79423" objId="5"/>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162" name="Google Shape;162;p5"/>
          <p:cNvSpPr/>
          <p:nvPr/>
        </p:nvSpPr>
        <p:spPr>
          <a:xfrm>
            <a:off x="7121301" y="3819334"/>
            <a:ext cx="332142" cy="801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608">
                <a:solidFill>
                  <a:srgbClr val="000000"/>
                </a:solidFill>
                <a:latin typeface="Times"/>
                <a:ea typeface="Times"/>
                <a:cs typeface="Times"/>
                <a:sym typeface="Times"/>
              </a:rPr>
              <a:t> </a:t>
            </a:r>
            <a:endParaRPr sz="4608">
              <a:solidFill>
                <a:schemeClr val="dk1"/>
              </a:solidFill>
              <a:latin typeface="Calibri"/>
              <a:ea typeface="Calibri"/>
              <a:cs typeface="Calibri"/>
              <a:sym typeface="Calibri"/>
            </a:endParaRPr>
          </a:p>
        </p:txBody>
      </p:sp>
      <p:sp>
        <p:nvSpPr>
          <p:cNvPr id="163" name="Google Shape;163;p5" descr="data:image/png;base64,%20iVBORw0KGgoAAAANSUhEUgAAAZIAAAPbCAYAAAEBTT3hAAAAAXNSR0IArs4c6QAAAARnQU1BAACxjwv8YQUAAAAJcEhZcwAADsMAAA7DAcdvqGQAAEvJSURBVHhe7d1vbBz3ned5Uo4zTY/3kgXubukHt/E8WMCZO8AkBeOc2zs488yHO2CUuzzI4UTK+8zPYs+DRR4c4BwQIICRsPNo/ehGmNkHg0gcax/4xvoDDDcibUvUwgIOHtuiB+6Q2cWKYkvdIov/usmu6/L8RpEFVtXvU6yqrvr93i8gUBUBxWr+6tvv/ls11l5o3B47gaOdtRP9/dJs3Th7xmyOBXeaU2az2toXG5fMZiaHwVrLbFYbq1NlD2/MvmE2x4JP3p40m9V2f6HRNJuZsDpF8mZ1gltzj25o2HqrYTarjdWpsnsXJh4NfBa1ecy2vTJ33myyOpUzXJ0TPfwZic2FiUcPNLM4CtbqcaNZnSrbWpmtx5A/jtWpso0Lz8hPm8PW4qOoHu2un+gxX2m2V2br8eDycaxOlQ1XR37aHGwsPvo7h9utEz3mKw2rU2W1XJ3W+TH5idnjq9PfaZ3oUUVpvFmdg43lR62qzerU8jEbq+Oa/bvXH63IQdCqxxtZtXytIAtWp8oeX50waMmP+UbCn9W5t/ToUXRtVufx93dshWE4bjbr42urE7bkRxWlaS2+8ugf583q9DeXf/82Y11W5/HPFdhidYq08d5Lj+52vVydSnt8dR7/PJutWq5Or71cj4c/nSsvPnq4z+pUjZ+rs7n0sdmstsdXJ7h5Tn7azOoUqXP59KN5ybI6g8FgwmzWR11XR37aXIXVeTS83WvT75pNa48P/1Gv+6XZrK6dz5uPVuzxF9sr68HVmRPNwnBVqj9LtVuVrg+rEqz+Ytpsfu3l28o66aoMel35HrB09VuVazMn6kI9VuXTnz1nNr/2cm1lsSpVNKz9iT6GMuh3q/96GqtSRYP1Nx89F6nFy7InXZWjg85PzWZ1DT6s36qc6MNAh/ud6t8hDD162suqVMijVend/6D6D08eXJ0+0Sv4/f1O9R/+D/1+VerwloUvq/JIv71c/RcjWJUqenBt+kTxGxx0Hr2YUQu1W5Vw8Zz8mZfarUpvc7n639448aoEwaOnzbVQi1XpXJ559Mg201t4rEoBTroqYRDIf2ekarIqJ327e71eH0ao46pk+IhI7VZlqfrfNzvpqoSPPW2uhXqsygk/ilg7rEoV1eJ1MFalik76NZHaqcX7K16vSmW/VnXSryPWDqtSRbX4cjWrUnVenIygdqvy+CPjWlzcwIuLgtRvVXy43ETtLmbAqlSRFxcwYFWq6PFHxrW4aIEXFyxgVaqods9XWJUq8uLCBLU7hSqrUkVeXIiAVami2p1APcuFBx5flVpceMCLVand5SBYlSqq3ap4cYGB4ap8ZDbrwYtV8eKSD4+vSi0uKODFqtTuMg9+vG/PqlRQ7T5NkeWTR7U7Aa0Xnwer96q4+tnJ2q1K7T7RmuXT37Velcry7oIatfv+SpZvFbEqRfDuEg21W5VM3yGu3arU4cT/J/5mN6tSgJOfBaEGF8p4/KQAvc3l2BM4nzJ/Vtbu580/NZtj4WDsfzOb1fQgw2nlH1+pyp/sv1aXX8iyGo+r/GrU6gT/zl8Io16r4fpJ/VmNKqnVifxPerr4yp/En9Wokscvp8BqjFqtLm4xXI0TfYyj8ifrr9VFLZxfjaHfv6hQ9csmnHg1et3XzWZl1Wk1PDopf+XfMvBqNSp/Iv6TrkatTsJf/dXw6ZIIlT9tNatRJY+fbN/5C1PUajUC1y9I4f5q1Onk+jVYDY8udcBqVEnlT6R/0g+L1UqtVsP5k+dX/pURVqNKvDpZPqtRJZX/OhGrUSVenRSf1aiSWnxJ+B85/2V6VmNUTvqG/+OyPBar3XXjy5LnwmT5EFAdPlczEixMRWVZmLjTmbMwORoujPxKOwtTAhamovJcmCyfjq/8B85HhYWpqCwLE3fdHxYmRyxMRbEwFZXrwmT4Eu+g13X71casWJiKGi6M/Mw/7rKlLEyOWJiKGvXCHPW6ub2I6pQ8FybLuYZYmBgsTEVl+SLg42fkehwLkyMWpqIqsDDy8ygv5Lkwj18fzBYLEyPTwqzOH3sqDBYmR49/09nWcGKOfbGShckRCzNicdfJG/3CPDzRWRtrr4yFefxCuraGE8PCmM2vybIwe1/MH/t3WJgM4hbm8ZMH2GJhcsTCVFTcBaUrsDDVPo9V0cpYmCxYmDwXZnVefrXg8QtaPI6FiV2Y358dxRYLk6Phwhz7ym9pCxNznafKn9a/aCxMRbEwFZXzwsjvOrIwMWIX5rETDtliYXK0uTBx7GSUtTBx57Yb9LvzZtNPLExF5bkwu6vNz8ymNRYmRr4LMy+/68jCxIhbmMfP4WWLhcnRvQsTx74mVtrCBL899hTch/sPfmw2/ZTvwjTl91BYmBgsTEWxMBUVtzCPn6TQFguTo/sLjWPfdSxrYQ6C1rHXpvH+RHIsTEVlXJhjX3jcu9OU33VkYWKwMBXVvtiQ39waym1h+lt//wOz+TXhQUd+ScgpLExFZVmYuE+2sDA5yrQwYczCrDbldx37OyzMsViYimovNDK8T5/fwhxut4595SEMAvklIaewMBWVZWEGH/7w2De39r5oym9usTAxWJiKifs8WZKtW3Pyw+G4z40d7a77/dbxk+Le40+S64IEa35/kO9JLEjFZFmQLFcoYkEssSAVw4JUTNx790lyXZCdNblHTmNBKibLgsRdkjPu8iIRFsRSeQty/OthLMgTWJCKifuwRJI8F+QwWJM/kuQ0FqRisizI1s3Zn5jNr4m7bEiEBbGUZUEe3pg9tjtJCxKHBXkCC1IxWT4EwYIUiAWpmEwLcvPsa2bza/Y//8ULZtMaC/KELAuydePssa8Qx12fJQkL8gQWpGKyfOokzwU52lnnpZPHsSAVk2VBujfPvmo2v2Zn9Zcvm01rLMgTsixIcPPcsZMQd0GcJCzIE0a/IGvyf99p7YUJ+TwpuS5IsCY/ynMaC1IxLEjFZFyQY1+zGi6I/HYwC/IEFqRiRr4gu+vHvx0chrFvBzuNBakYFqRisixIuHju2F9WlgvYsCBPYEEqJstLJ3kuCF/6fAILUjEsSMVkWZA4WS5Mw4I8gQWpmCwfcoiTZUH6O61jX5D09mxBLEjFsCAVk/OCyD1iQZ7AglRMlq8jxMmyIAdB69hfvLfn/2VBKiZuQbKcU54FyUGeC5Ll0kssyBNYkIqJO3FAWQsSBq1jXyI53O8c++9yHgtSMXELUtbl+1iQJ7AgFcOCVEzcKf5KW5CwdWyrBv1ubk9Ya4UFqRgWpGLiFqSsC/GzIE9gQWriwdUZ+Zcbp9de1t9J9PWlkyyfOsn3e+p86dMaUzIiWd7Gzfl8J/KjM2/lOSX9zWU51N4+Y2dKaoQpGZEsU5Lz2eWYElvDKdFfFok5sTJTIsg0JfmeFJMpscWUjAhTUiOjnhJvX3TM8hFTpmRE8pyS/XtLcheYEgFTMiJMyYhkmZIsV+CJw5QIskxJ3F0XUyJgSmqEKRkRpqRG8pyS3t3l182mtUGvK7/U44S4D2YnyXNK+ISKINeW3L0uf9qEKREwJSOSZUri3uplSgRZpiTLRfHjMCWC4ZTIv6y4jw0xJQKmpEaYkhGJ+25JklynhCsr2MtzSnp3l/Srv/W6ft6lMSU1kueUHGwsyx/gZkoETMmIZJmSnZiLizElgixTsrUym9sviykRPLg6Lf+ymJIcMCU1wpSMyMaFZ+RfVq5TEnMJJRwjzykJNhblj6YOp8TPD0qUNSVha/HYdxyZEgFTMiJZpmT75uxnZtMaU5KDjFNy7BtiTIkg05SszMq/LKYkBw+uTcu/LKYkB0xJBbXOjx37yxr9lDz80mz6ZTgl8i8rzymJu1ai18qYkrgFScKUCLJMSdxdF1NyjOpOSZcpscWUFCzPKYm7XDhTImBKKihuSjqXZ+RfFlOSA6akguIWpQJT8rHZ9Evc3VaSPKck7qLIXitjSrJgSgRZpiTuY0NMyTFynZLV5l+ZzRNjSgRZPqHClAjynZJ5+f36cGxs3Gx+DVMiYEoKFj8lp+VfFlMyInlOSdx13b02nJJjfymlTUkYHjslg173XbOJNExJwZgSB2SZkrhTdjAlx8h5SuTFYkpykOV770yJgClxAFNSsNgpKe3S4kzJieU5JWHQOvblHK/FnYygrCkZDNYnzObXDPrdebOJNExJwZgSBwyn5B2zaS3uchlMyTHynJLd1Xn5gxJMSQ7izjmfJMuUxD08dh5TUiOtxVeOfV+eKSlY3CnON957SQ5vpikJfvuc2fyaw/0HPzab+EelTEnYiv2EDFPyBKakgpiSEcl3SpryN6eYEkHclMRdyTpJ3EX4mZJjMCU1wpSMCFNSI3GLwpQULO7CyXF3W0myTMlB0Jo2m1/T3+8c+9qb18qYkiRMyROYkgrKc0oO2kvyO5FMyROyTMnenab8zSmmRBA3JVs3zsq/rF57ObevOTgv45Qc+8tiSgrGlIwIU1IjcR+IYEoK1r7YkH9ZQ7lNSX/r739gNr8mPOjIn5BxHlMyIkxJjeQ6JZtL8mIxJYIwjJmS1ab8zSmmRBA3JcHNc/IviykRjHxKdpgSa0zJiDAlNRJ3MoKypmQwGBz7NQfntRcaGb6rnt+UxJ3iPAyCY1/09BpTMiJMSY0kTIn8y+ptLusfumNK7A0+/OGxv6y9L5ry9wuZEkGWKYk7xWyWKfFS3FmGkmzdmsvtSd/R7jrf2n3Csb+o7rVpOdI7MRffjzvzaSR2oXy85FLcd92T5DodwZq86F56cHVG/qVnmY44Xp7SnOmoCaZjBJiOmuhmmI5g9RfHfhCO6bCUZTqynCaQ6TihPKcj7pyNSZgOS0zHCDAdIxD3HfYkuU7Hzpp/v/Qsutdm5NeM8pwOL09VznTUBNMxAkxHTWSajk9/duzJZZgOS1mmI+70f2HrrdjvJMZ9EoXpsJTrdMScizEJ02GJ6RiBB1dn5FPBMh0nFPfd9CR5TsdhsObfBxSyGPl09LvygVJ7TEdNMB0jwHTURJbp6P5/P/+nZvNrmA5LWaYj7rR+wSdvx3+Ymuk4mSzTMVh/89ivG2Q5EynTYSnLdMRhOiwxHSNw/68nzptNa3lOB69ZWco0HR/mNx2H+x350VjtZTkjA+0YgeF0ZPgiJ9NxIkxHTWSZjriXSZgOS1mmI+50fcGdpvy1AabDUpbpGDr2pZDe/Q/kd/aYDktMxwgwHSPQXmi8bzat5TodO2ufmk0kGfV0eHli/Sxn7clzOo521nnNysaDq9Ny5IeOn44M525nOiwxHSOQcTqOxXRYyjIdcSerjDsFRhKmwxLTMQKjn461LA+n/ZPndPTby/JdEtNhiekYgVFPx+Cgc+y3cJ3WXpjQPxid53QEa7ktutMeXJvO7XNOTIclpqMmmI4RyDgdx35iZDgd8htGTIeluOkIF8/FfqkmTm9zSX44y3RYYjpGIN/pWNY/78t02GE6RmDk0xEEx34L12kjn47d9eMXPQzlRXda5/LMsb9cpqNATEdNMB0jkGU64hZk74v5Y4/0JEyHpbjpiLurSsJ0WGI6amLU0+HlxRyZjpoYeTsG68d+C9dpWT5Jkud0cN1ZS0zHCDAdNZHzdcuZDhtZpiPO3uq8/N4F02EpYTqO/VhPEqbDEtNRE/lOR4ZPkjAdJ8N0FGjU0xHGfAvXaVnOSRIny3T0d1rHLnp40JEX3Wmjng4vMR010bny4rG/EKajQDlPh/xLZzosxU1H3CkwkjAdlpiOmmA6RoDpqIlcpyPDOUm8lOX6HXGyTMdB0Dp20b08BUYSpmMEmI6a2HjvpWNf4mY6ChQ3Ha3FV+RPAe6uzstvwTIdluKmI+5yEUmYDktMR00wHSPAdNREntMRd3WbMGzJi+60excmjv3lljUdYdA6dtG9vFxEEqZjBJiOmohbEKajQHHTEXdXlYTpKFDcdAS35o490pMwHZaYjppgOkaA6aiJPKdj/97Ssb/cuMXw1ubCxLGvDZU2HTF3V4N+V150pzEdI8B01ATTMQJx0xH3sZ4kWT5JwnSc0PbKnPzOHtNhiemoOaajQExHBW1ceEb65WdZrCxTlWWB9+9eP/YAixP34Ykkg16XT8b4iEHRMCieist8nEoPSsxjuzjRY764hxlxeHDuKQaFQYEFBoVBgQUGhUGBBQaFQYEFdVCiT0nEvTEfJ8sb9lk+WcGgoDAMCoMCCwwKgwILDAqDAgsMCoMCC3Ffi4tT5UGJ+y5knGhIomExu1b4up6nGBQGBRYYFAYFFhgUBgUWyhiU7ZuzPzWb1rK8M8+goDDqoERDEg2L2bWS5QR3FAWVwqAwKLDAoDAosMCgMCiwoF53zKVBiajfm+eqHZ5yaVCyXDuIQYEVBoVBgQUGhUGBBQaFQYGFMgYly3Wus7wzz6CgMOqgRNQTTDAoqD0GhUGBBQaFQYEFBoVBgYX2xYZ8cLk0KP2dlvRvCw860m2HI5walM0l+e8wKLDCoDAosMCgMCiwUMagbN86932zaW13dX7RbFpjUFCYMgYluHlOPriGRZH/XQwKCpNpUC6flg4uBgW1x6DogxKOjY2bXfiCQWFQYKG90JAPLpcG5XC7JX0FIAyCycFgfcLswhcMCoMCC24NyrL8ZS8GBVYYFAYFFhgUBgUWShqUyXDxnHRi770v5uWP/zMoKAyDwqDAQrZBmZEOLgYFtcegMCiwwKAwKLDQXpiQDy6XBuVod13674Rh2IiGxezCFwwKgwILDIo+KIMgeM7swhcMCoMCC2UMSuf2uW9Hw2J2rex+Pv8Ts2mNQUFhyhiUqCbqoOx83pT+GxEGBYVhUBgUWMgyKA+uTWsHF4OCumNQGBRY8H5QgjX54/ycicVDDIo+KIODzrTZhC+cGpR7S5+ZTWsMCqy4VRT95BIMCqwwKAwKLJQxKJHhoEhPgIeDIn2LMtJvL39sNq0xKLDCoDAosJBpUK5Onzeb1hgU1FrGQZEPLgYFtcagMCiwkOU7804Nys6afPu5hLaHGBQGBRZcGpTe5vL7ZtMagwIrTg1Ke1n+dzEosFLWoHRvnn3VbFrZWf3ly2bTWrZBWZcfrjEoHiprUNRrzQd3mlKBIgwKCsOgMCiwkG1QZuS/k3FQpIuKMigoDIPCoMBClstnV3ZQ7n/wrtm0dhisfWk2rR3ud+SvAKDmGBQGBRYYFAYFFlwalP7msvw9GQYFVhgUBgUWyhqUhzdmpYMr+OTtycGHb0pXtmJQUBgGhUGBBQaFQYGFjIMifyuSQUGtMSgMCizcX2jIB5fvgzLod+X/DmqOQWFQYKHSg7LOoKAiXBqU/XtL8nMHBgVWyhqU4Nac9N8JW281gk9/Jl3ZikFBYVwblDDUPvbCoMAKg8KgwAKDwqDAAoPCoMDCvQsT8hNglwblaGdN/s78oPdQ/oIYao5BYVBggUFhUGCBQckyKF0GxTdODcrd62fCMGRQkL8sg9K9NiO/UrS9Mid/nD/4u19IV7ZiUFAYBoVBgQUGhUGBBQaFQYGFTINydUY+uDINyiqDgorYXJiQTkwXcWpQgjX5oD/qdeXbj5pjUBgUWGBQGBRYYFAYFFgoa1C2bs3Jf0e9hPbBxvIUg4JCMCgMCiwwKAwKLDAoDAosMCgMCixsXHhGvrJV99q0fHBVdlB21+flv9Pryh/hQc0xKAwKLDAoDAosMCgMCiwwKAwKLJQ1KNsrc/LBNRwU6SsAwcbi5GD9Q+kM+AwKrDAoDAostBca8hV+O5dPSw+Jgpvnhg+JtGHcW23Kw9jbXJIf3h1ut6RhDINg0mzCBwyIPiCDwUCqFWqMAWFAkCDLZbI7V16Mnr9Yq/KA9Hf+/gdm00p40JFfQUONMSAMCBIwIAwIEjAgDAgSMCAMCBKUMSBbN86eCcU3JffuzMsHe6+9LN8WBgSJqjsgTQYEo8eAMCBI4P2AbDEgSMCAMCBIoF7/vbX4SmPjvZekD+xFAzL8o5IDchC0pLNE9vtbf8qAeIQBYUCQgAERB2S/I59nGDXGgDAgSMCAMCBIUMaAPLwxK33nIrK72pS/3sqAIHcuDUh/c1m6LREGBIkYEAYECRgQBgQJGBAGBAnU67W7NCBh2GoMgt8+Z3atHO4/+DED4hF1QKLhiIbE7FphQFBbDAgDggQMCAOCBAwIA4IEZQxIcGtOOnAjDAgqwaUB2b+3JN0WBgSpGBAGBAkYEAYECRgQBgQJNhcmou9qWCtvQOZbZtOaPCBBa3IwWJcuZTDod+UrU6HG1AFRz2gSYUBQWwwIA4IEDAgDggQMCAOCBGUMyPbKnPxd8b3VefnaiQwIcseAMCBI4NSA3L0u3ZasA2I24QMGhAFBAgaEAUGCjQvPSAe8SwNyELTkSxkMel352omoMQaEAUECeUAun5YOwggDgtpiQBgQJGBAGBAkKGNAtlZm5YN9OCDyUDEgyB0DwoAggUsDcrCxLN0WBgSpGBAGBAkYEAYEMVrnxxrDAZHO1O7SgPR3WmdC8dqJR72ufO1E1BQDwoAgQbYBmZG+cxFhQFBLDAgDggQMCAOCBGUNyPbKrHwChr0v5uUTPTAgyBUD0pJfcGBAPMKAMCBI4NKAhK3FRrCxKN0WBgSJGBAGBAmi4YiGxOxacWlADrdb8m0ZDoh8WQbUFAPCgCABA8KAIEGWAXlwbVo6cCMMCGqJAWFAkKDKA7LzeVM6eBkQ5I4BYUCQgAFhQJDApQGJhiMaErNrJduAPGRAfMGAMCBIMBwQ6cN9EZcG5Gh3Xb4tw4dY8m1BTTEgDAgSMCAMCBJkGpCr0/JXYRkQ1BIDwoAgQVkDkuWkDcMBkb6rwYAgdwwIA4IEDAgDggQMCAOCBC4NiHpGkwgDgkSbCxPSQRhxakCCNfm2DAdEvi2oKQaEAUECBoQBQQIGhAFBgmwDMiMfIAwIaqmsAdlemZMPxOBOUzrgGRDkjgFhQJCAAWFAkIABYUCQwKUB2b97Xb4tDAgSbV6ceN1sWnNsQD4ym9YGvYfvm0247t6FCelLSRGnBmRnTb4tg15Xvi2oKQaEAUECBoQBQYKMAyJ/3JsBQS2VOCDvmE0rYeutxt5nzefNrhUGBLkra0CCW3PSF5OiAQk+eVs6ETUDgtwxIAwIEjAgDAgSMCAMCBJsXpz4qdm0VtkBubckD3vGATlvNuG6+wsN6cCNuDQgh8GafFsG/a78O0NNMSAMCBIwIAwIEjAgDAgSlDUg2zdnpRcDouFgQDByZQ3Iwxuz0sEbDUdUEbNrhQFB7hgQBgQJGBAGBAkYEAYECdoLDelj6JGqDkh/c1k+cA931j4zm9YG/Yc/N5twXftiQ/5ckVMDkqEgh/sduVSoKQaEAUECBoQBQQIGhAFBgowDIn9EfOvmrHSCuuj76AwIRq60AblxVvoyk3pGkwgDgtwxIAwIEjAgDAgSMCAMCBIwIAwIUmxceEY6GDtXXpQP3iynHt1bnZcHUT2zyUHQkm8LZzXxUHuhIR+MVS1Jr70sH8BZzm7S3+9ItwUOoCYaauIhakJNYIGaaKiJh3iVi1e5YEG9Gm6layJ+8zAMWpNh2JI+F8a3Dj1ETagJLFATaoIU1ISawAI1oSZIQU2oCSxQE2qCFNSEmsBCSTWRL4VGTVAZGWsi3wNzxhTUmlqTjfdemmwtviIdwOoFeiK7q/PyAUxNUAhqQk1ggZpQE6SgJtQEFqgJNUEKakJNYIGaUBOkoCbUBBbuXZiQFt2pmgxLEhXF7FphSOrvlPnT2lOnwu+YTSv/7H+9dfdb/W3peoPPvvSXb6o1GfQOv6fWRDU+/kf7R2OnPjK7Vr7R+Ke/4mGXh1yqifqwi5rACpeq1p+bUBMPURNqghTUhJrAAjWhJkhBTagJLFATaoIUZdVk++bsT82mlagm0f/MrhVqgsKUURP1IVeEmqAyyqqJ+rArel5CTVAZak2ikkRFMbtWqAlqjZpQE1igJtQEKagJNYEFakJNkIKaUBNYoCbUBCnUIYm4VJMs14XnktceUh92VbkmB+2ld8ymNfXa8P39jnQmGjjAqZrcvS4fwNQEVlyqSa+9LB/A1ASpqAk1gQVqQk2QgppQE1igJtQEKagJNYGFUmpy8+xrZtNaliv5UhMUoqyabK/MyQewem14aoLCZKnJ5uXTL5hdK1s3zsoHMDVBZWSsiXwAUxPUmlqTSOfKi9IBTE1Qa9SEmsACNaEmSEFNqAksUBNqghTUhJrAQpZLXrtUk/5OS/q3hQcd6bbDAZsLE/IB7FRNgjX533XU68q3HzXnUk0ONpely1dHqAlSuVSTg41l+QCmJrDi1HOTzSX571ATpKIm1AQWqAk1QQpqQk1ggZpQE6QoqyZbK3OLZtPa3hfN75tNK9QEhSmjJsHNc/IBPKyJ/O+iJihEeTWZlf/OzudN6d9GTVCYTDW5fFo6gKkJai1bTablA5iaoNaoiV6TcGxs3OzCB9SEmsACNaEmSEFNqAksUBNqghQbF56RD2CnarK7Lp8wY1gT+RzKqLn2QkM+gF2qyeF2SzppRhgEk4PB+oTZhQ+oCTWBBbdqsiwfwNQEqVyqSbCxOBm2Fhtm1wo1gRVqQk2QgppQE1igJtQEKagJNYGFMmrS+ejc8+HiOekA3r/TfMdsWqMmKERZNdlemZUP4GFNpAOYmqAwJT03mVRrsvfFvHwAUxMUgppQE1jIVpMZ7QCmJt47Zf6spaPBqX9lNq2FT4XfMZtWnv3v/+Ju8IeDz8yulYl/8WdvqjXpDfrfU2sy/tRT0m0Zf/bZu+Hhf/Gp2YUvqAk1KVqtSxKhJtQEFqgJNSlS7UsSoSbUBBbaCxPyPbBLNVFfEg7DsBEVxewigRMliRwNxr/XOj8mHcAu1SQ8Olozm1bGx8f3B988+tDswhfUhJoUwZmSRKgJNYEFakJN8uZUSSIu1eTpoP/d6HNdZtcKNYEVaqLXZBAEz5ldPMG5kkSoiV6T8JuHH5hd+IKaUJO8OFmSSGk1eWYgfSQmqsneF82fm10r1ASFKaMmUUmiophdK+pDrgg1GR1nSxIpoybjf/IX++H44COza+UPX3jzV+rDLmqCwlATanJSTpckQk2oCSxkqcmDa9PaPTA1cZbzJYlkqcn40bh2D0xNUHfUhJpk5UVJItSEmsACNaEmWXhTksj29t53Ny48Ix3ALtVkEB79xmxaMTX5f80ufOF9TYI1+VSv0bXhzaaXvCpJxPuajA/+wmxaG4yP/7nZhC+oiV6TwUFn2mx6x7uSRFyryd5//uh5s2slS03C8fH/x2zCF27VZEk+gyU1QaroPRO1JuoHHyNZrm+i1iRysLEsPbnu77SkCxpFjnrdj80mfEFNqAlSUBNqAgsl1kQ6gHfv/PJHZtNav70sH8DUBKnKqkmW68Lvrc7LBzA1QSHKqElErcnwuYl8AFOT/Hn5PsmTynjfJDIYH5w3m1b+8IU3/51ak6f/y/9xRq1J9L5JOLxJZtcK75t4iJpQE6TI9NzkysxrZtNalZ+bqDXhuYmHMtXk6rR8AFMT1Fa2V7pOywcwNUGtURNqghTUhJrAQpbrwjtVk501+fb39zvyvw01N6yJdAC7VJODoDUVhqFUk0Gv+67ZhC+oCTWBBWpCTZCCmlATWHCpJnsb1181m1aoCay4VJNee1n+d1ETWHGpJvt3r0v/NmoCK9SEmsBCGTXZXpl732xa27vTlM7tFaEmKERZNdm6cVY6gIM7TWl4I9lqsi6/OkZNPFRSTeQDePjcRB5gaoJCUBNqAgvUhJogRcVrIh3A1ASFkWty5UX54RA1Qa1lq8mM/HeoCWqNmlATpKAm1AQWNhcmpEV3qSZh0JocDNYnzK6VQb87bzbhi/bFhnwAV7Ym9z+QHw4dBmtfmk1rh/sd+WTjqDlqQk2QgppQE1igJtQEKagJNYEFp2pyb0k6gKkJrLhUk/7msnzdFWoCK9SEmiBFaTW5Ofu62bSy91nz+fUP35QOYGqCwpRRk+DWnHwA767Oy5eUoCYoRFk1eXhjVjqAg0/enhxQE1QFNdFron6qGDVHTagJLFATaoIU1ISawIJak433XppsLb7SMLtWqAlqLWNN5AOYmqDWqAk1QYr7Cw35APa9JsNBkf87qLl7FyakA9ipmoStxiD47XNm18rh/oMfUxPPUBNqAgvUhJogBTWhJrBATagJUlS6JuvUBBVR3Zo05QNYHRRqAisu1UR9yBWhJrBSRk3UIYlQE1RGWTVRH3aFrbcawac/kw5gaoLCUBNqghSu1SQMtXN7URNYoSbUBCmoCTWBBWpCTZCCmlATWFBrEpUkKorZtUJNUGvUhJrAgjooLtUkchC0ps2mlehy19TEM+pDrohLNTnaWZOvCz/oPZSvyoWaoybUBCmoCTWBBWpCTZCCmlATWKAm1AQpXKpJ7+7y6+XUpEtNfONSTXrtZfnE4dQEqbLUpHttRj6As1zyOvi7X0gH8P7d6/IBTE1gpYyabN04K531PrJ3pykfwNQEhaAm1AQWSqyJdABTE1QGNaEmsEBNqAlSUBNqAgvUhJogRZaadK5Mf2Q2rVET1Jpak0jnyotTZtMKNUGtqZe7jnSvzsgHcKaarJZQk2BNLsNRryvfftRc+2JDPoBdqkl/6+9/YDathAedKWriGWpCTWCBmlATpKAm1AQWqAk1QQpqQk1ggZpQE6RwqSYHG8vyAUxNYKWMmgQ3zw0PYLEmq035AO5tLskHMDVBqrJqsnVrTv47O583pX8bNUFhqAk1QQpqQk1gwfua7FATpKAm1AQWqAk1QQpqQk1ggZpQE6TIUpMHV6flwaImqLX2QuO22bTWuXxaOoCrXJPD7ZZ00owwCCYHg8GE2YUPNi48Ez18kg7g7rVp+QCubE121+flv9PryucpQ81RE2qCFNSEmsACNaEmSEFNqAksUBNqghTUhJrAAjWhJkhRVk22V+bke+BhTaQDONhYnBysfygdwNQEVkqqyeTgwx9KB/DeF815s2mtt7ksH8DUBKmoCTWBhSrXJBQHmJqgENQkW01OmW0gN8PDsGs2Fb81f1p5euzpyfH/5nv7ZhfIBy8F83ALCXhTkSfuSEFFqAgSUBEqghScHIKTQyBBthNDcJohswkfUBEqggRUhIogBRWhIkhARagIUlARKoIEVISKIAUVoSJIkKUiXH6BiniljIps3Th7Rv2S1N6deflApCLIXVkV2V6ZkwcxWP3FtNm0sn/3+hkqgtxVtyJNvSLtZfm2UBEkoiJUBCmoCBVBAipCRZDC+4psUREkoCJUBCmoCBVBAipCRZDi/kKjaTatZanI8I9KVuQgaEmD2O9v/SkV8ci9CxPSKXIi3Wsz8hlAKluRnTV5EAe9rlwe1JhakdbiK42N916aNLtWqAhqi4pQEaSgImJF9jvyIKLGqAgVQQoqQkWQgIpQEaSgIlQECSpdkb+jIqiAMiry8MasPIi7q015EKkIcldWRYJbc9Ighq23GsGnP3vO7FqhIiiESxXpby5LtyVCRZDIqYrcW3pDPaEdFUEqKkJFkICKUBGkoCJUBAmoCBVBCipCRZAgS0UeXJ1pmU1rVMTOKfMnaiyqSL/31PfMrpWoIs++9Jdvml0re/1vf/rsH/9f/9nsWnlqfPw74+NjodlNFYatxngY/i9m18rh/oMfjz/9rf/d7MJ16sOsiEsVOQzW5Idzg35X/p2hxtSHWtHzkKgkZtdKVZ+LRBUZBL+VBjGqCM9FPEJFqAhSUBEqggRUhIogBRWhIkhARagIUlARKoIEVISKIEUZFdlemfu52bS2+8WvPjWb1qgIcldWRdSHWsEnb08O1t+cMLtWXK4In90aoaPB+JrZtBJV5OHT/+S7ZtdK9DDrWy//21+ZXSunvvn0h6f+eXPP7FrJ8hmtU2PhvzS7VqKKjH/jW39mduE6lyqiPsyK1Om5CCUZEZcqchSG0m2hIkhFRer1ihYlGQEqQkWQgIrU730RSlIyKkJFkICK8O46UrQX/uA1s2kly7vr6sdPIrur8/IgRm8emk0rYdCazPDu+lu8u+6R9sWGfLmB0iryYTUrcrjfkW4Lam5zYSK6gpQ15yoyWJcGcfgwa56KeCRjRW6bTWtUBLWlVqRz5cUps2mNihSHl4ALFlXkv/rh3r8zu1bC8afOm01rR0fay7FRRRrt3/2x2bUSVaTxX/9P0kvLR2OnPjx16p9LLy0PjsL18fFx6w9LouaoSP2fi1CSAlERKoIUVMSNV7QoSUGoCBVBijIqsr0yJw/V3uq8/NIy74sgd2W9L7J146w0iMGdZjSI0oHI+yIoREkVkQeRiqASqAgVQQqnKnL3unRbslbEbMIHLlWkd/8D+RqEVASpqAgVQQIqQkWQgopQESSgIlQEKTZ+/cyrZtOKUxXZaz0vV+Tg4b8xm/BBe6EhH4guVeRoZ/1js2mtv9+RbgtqbuPCM1IVXKrIQdCaUt8pH/S68iCixqgIFUEKuSKXT8sHCBVBbWWryLR8wJdSkfay/O+iIkhFRagIElARKoIUVISKIAEVoSJIUVJF3jeb1vbuND8ym9aoCHJXVkWCm+ekQdz5vCkPIhVBIcqoyNbKrDyIw+ci8gFPRZA7KkJFkIKKUBEkcKki/fayXISjnTX59lMRz7hUkYONZem2UBGkoiJUBCmoCBVBAipCRZCCilARJGgvTMgXunGqIsGafFsGB51pswnXtc6PNYYVmTS7VlyqSH+ndSYUPyx51OvKg4gaoyJUBAmoCBVBikwVuTYtX8eDiqCWslVkRj5dJxVBbVERKoIEVISKIAUVoSJIQEWoCFKUUZFw8VxjWBFpEIcVkQeRiiB3ZVVke2VWHsS9L+blh3NZKmI2rVERz1ARKoIEVISKIIVLFeltLskvClARJHKpImFrsRFsLEq3hYoglVsVWZZvCxVBIipCRZCCilARJKAiVAQpvK/I7rp2W8KwMQiC58wuXBcVJCqJ2bXiUkUOt1vybRlW5Euz6a1T5k8vPHUq/OiP/tXYvtm1Ej4VfsdsWokqMh6e+p7ZtRJVZOJf/NmbZtdK/9mnP3v2n/3JXbNrZfypp7TbMqzIeO8b/9LswnVUhIpk5U1JqAgVQYIsFVGfrEeoiJu8KEmWiowfja+ZTStUBLVFRajISTlfEipCRZCAilCRPDhdkjIqEr2z/uzOqe+aXSvRgFARjFyVK6J+BIWKjJazJalyRf7whTd/ZXatUBHkjopQkTw5WRIqQkWQgIpkqchDKpLAuZJQEb0ip3pP/Q9mF65zqSJRQaKSmF0rVKQYTpXEpYp889TTH43/0Z9ot4WKIAkVoSJFcaYkT50avO9zRVRhEEyOf+Phf2t24bphRaRz4EZcqoh6cofIUa8r3xZfOVGSYUXOm01rLlUkPDqSbss/VGTrj80uXEdFqEjRal8SKkJFkICKUJEy1Lok2Spy6jdm0woVQW1lqsjVaflE0VQEtS1JpooMTv2F2bRCRVBbVISKIEV7oSFfH7Bz+bR0yYFhReRB3Fudlwcxy5nh1Y+gRBUZDNYnzC5cV1ZFtlZm5UEcVkQbRCqCIlARKoIEVISKIAUVoSJIQEWoCFJQESqCBC5V5GBjWb4tVASp3KrIknxbqAgSUREqghTtiw35gHepIv2dlnRbwoPOVDg2Nm524brNhQnpAIk4VZFgTb4tw4rItwU1RkWoCBJQESqCFFSEiiABFaEiSEFF9IqYTfggW0Vm5AORiqC2MlXkyovSwUhFUFtUhIogRRkV2bpxVh7EYUXkA5GKIHdlVWR7ZU4exOBOUzoYqQgKQUWoCBJQESqCFFSEiiABFaEiSEFFqAgSUBEqghROVaS9LN8WKoJELlVk/+51+bZQEaRqLzTeMZvWXKpIb6f1stm00t/rvmo24YN7FyakU+REnKrIzpp8Wwa9rnxbUGP3FxryaXJcqshB0JJuS3+/I98W1BgVoSJIQUWoCBJQESqCFFSEiiABFaEiSKFWpLX4SmPjvZcmza4VKoLaylgR+czoVAS1VUpFbs6+bjat7a42PzOb1qgIcldWRYJbc9Ighq23GsEnb0uDSEVQiDIq8vDGrDyIu6vz8iBSEeSOilARpKAiVAQJqAgVQQoqQkWQgIpQEaSgIlQECZyqyL0l+bZQEfecMn/mZnx87Ntm00pUkX7vqe+ZXStRRZ596S/fNLtW9vrf+uzZ/+5f3zW7Vp4aH/+O2bQShq3GqaPB/2F2rRwedF479c1v/8DswnXqw6yISxU5DNbk2zLod+XfGWpMfahV5eci/c1lbRCHFQmDlnRbDvc78m1BjVERKoIUVISKIAEVoSJIQUWoCBJQESqCFFSEiiABFaEiSKFWJCpIVBKza2X75uxPzaa1LGdAoSLIXVkVUR9qRQWJSmJ2rVARJMn82a2jwfia2bQSVeTh0//ku2bXSvQw61sv/9tfmV0rp775jY/G/+j/3je7VrJ8RuupsYH0ebOoIqee/rb0eTPUGBWhIj7JVBIqQkWQgIpQEd/IJaEiVAQJqAgV8ZFUEipCRZCAilARX1mXZBCO3zGbVqpcEVXYaX1br0j3J1TEI+2LDflsHlWtiPrxk0iWivARFM9sLkxI54WKKqJ+RiuqiNm0luWTvupDrejzWdHzEbNrhYdZnqEiVAQpqAgVQQIqQkWQgopQESSgIlQEKagIFUECKkJFkEKtSOfKi9L1OCLbK3PvmE1rWa67TkWQu4wVkU+8sHXjrDSIwZ2mPIhUBIUoqSLyIGY5AwoVQe6oCBVBCipCRZCAilARpKAiVAQJqAgVQQoqQkWQgIpQEaSgIlQEKaIhyVIT1YOr05c6l09LA6kKbp6b2lqZlYdLNRzgSzufNwu9LQcby1O9zaXCb8tRsHapv9Mq9LaEB52po1638NsCYISIiY6YaIgJ4AFioiMmGmICeICY6IiJhpgAHti8+Affby9MLJrdwhATTWkx2Vk/fxi0XjO7hQj3t16IYhKGofQmLoAa2bjwzFR7oVH4nRYx0QQbi5O9zeVW2Fos9A74aHe9ebjdKvSjaWEQTA5j0iImgMOIiY6YaIgJ4AFioiMmGmICeICY6IiJhpgAHiAmOmKiISaAB4iJjphoiAngAWKiIyYaYgJ4gJjoiImGmAAeICY6YqIhJoAHyopJ5+rMX92/Mv0js1uIYUwmt1dmW+HiuULvtPa+mG8OY1LoHTAxAVArpT0zuTbd7FyeKfYOmJjIiAmAXBATHTHREBPAA8RER0w0xATwADHRERMNMQE8QEx0xERDTAAPEBMdMdEQE8ADxERHTDTEBPAAMdEREw0xATywufDNF6KYtM6PFTroxERTWkx21n4a/c/sFsLE5Hb0p/kRANcMn5lMthcmWsTEXnkxWbod/Wl+VIjoWUn07MTsFiJ6RvLVMxNiAriLmOjKiEn0jCR6ZkJMANQCMdEREw0xATxATHTERENMAA8QEx0x0RATwAPEREdMNMQE8AAx0RETDTEBPEBMdMREQ0wADxATHTHREBPAAy7FJIpIFJMoKuZHhYhCEgXF7BaCmAColdJicnnqJ52rMz83u4UgJjpiAiAXZcUkelYSPTsxu4UgJjpiAiAXxERHTDTEBPAAMdEREw0xATxATHTERENMAA8QEx0x0RATwAPEREdMNMQE8AAx0RETDTEBPPAPMWncjv40PyoEMdGUFpOg9drRzvp5s1sIE5Pb4f7WC+ZHAFwTPSOJnpkQE3suxaS/0zpzFKxdMruF+SomB50pswvANcREV0ZMItE14A82lgu9AyYmAHJBTHTEREdMAMcREx0x0RETwHHEREdMdMQEcBwx0RETHTEBHEdMdMRER0wAxxETHTHRERPAccRER0x0xARwnEsxiWytzN4exqTQO61hTM7src4XfgdMTADUBjHRERMdMQEcV15MTp95cHW68DstYqIhJgByQUx0xERHTADHERMdMdERE8BxxERHTHTEBHAcMdEREx0xARxHTHTEREdMAMcREx0x0RETwHH/EJPG7c2FbxZ6SVVioislJtut7x/trC2a3cIMet3FsN/5vtkF4CJzDfhC77SIia6MmBwEralhTG6b3cIMY3Kpv985Y3YBuIiYaIiJjpgAHiAmmtJi0l6+tH/3eqF3wMQEQG6IiYaY6IgJ4AFioiEmOmICeICYaIiJjpgAHiAmGmKiIyaAB4iJhpjoiAngAWKiISY6YgJ4wKWYbK/MXdq6cbbQO63gTnNqGJPC74CJCYBaISYaYqIjJoAHiImGmOiICeCBUmJy5cWpB1dnCr/TIiYaYgIgN8REQ0x0xATwADHREBMdMQE8QEw0xERHTAAPEBMNMdERE8ADxERDTHTEBPDAMCbvb/z6mVfNbiGIia6MmIR7recPd9Y+C8NWw/yoEIODh+8c9rqvm10ALmpfbFzaXJgo9E6LmOhKiUnQmjwM1lqFx6TfbR7ud94wuwBcREw0xERHTAAPEBNNaTHZXP6rg3vXf2R2C0FMAOSGmGjKikl/c7m5f2+p0DtgYgIgN8REQ0x0xATwADHREBMdMQE8QEw0xERHTAAPEBMNMdERE8ADxERDTHTEBPCASzEJbs01H96YLfROK/jk7cnd1flW2Hqr0DtgYgKgVoiJhpjoiAngAWKiISY6YgJ4oIyYbF4+/UIUk9biK4XeaRETDTEBkJsyYrLx3kuTw5i0iIk9YgKgVoiJhpjoiAngAWKiISY6YgJ4gJhoiImOmAAeICYaYqIjJoAH2guNdzYvThR6SVVioislJp3Wt7+6bO8wKuZHhTjc7/5k0H/4c7MLwEX3FxrNexcmCr3TIia6UmIyfEby1TOTwmPSeSN6dmJ2AbiImGiIiY6YAB4gJhr3YrL+JTEBcGLERFNWTPY3ln7Sby8X+j4DMQGQG2KiKS0mw2cl0bMTs1sIYgIgN8REQ0x0xATwADHREBMdMQE8QEw0xERHTAAPEBMNMdERE8ADLsUkCkkUFLNbiCgiUUyiqJgfFYKYAKgVYqIhJjpiAniAmGiIiY6YAB4gJhpioiMmgAfKiEkUkSgmUVTMjwpBTDTEBEBuiImGmOiICeABYqIhJjpiAniAmGiIiY6YAB4gJhpioiMmgAc2Fxo/aV+cKPRU58REV1ZMjoK1jw6C1pT5USEOD7o/GvQe/pXZBeCi6FlJ9OzE7BaCmOjKiEnkaHf946Jj0t/vnBn0upfCcGzc/AiAa4iJhpjofh+TkJgAriImGmKiIyaAB4iJhpjoiAngAWKiKS0md6+f6bWXL5ndwhATALkgJhpioiMmgAeIiYaY6IgJ4AFioiEmOmICeICYaIiJjpgAHnApJls3zp7ZXpkr/A54b3X+dnCnWegdMDEBUCvEREdMNMQE8AAx0RETDTEBPEBMdE7FZGeNmAA4OWKiIyYaYgJ4oIyYRIYxud258mKhd1rEREdMAOSCmOiIiYaYAB4gJjpioiEmgAeIiY6YaIgJ4IF7Fxo/ai9MFH5JVWKiKS8m63/TD1qvmt1CDHoPXz466H5ITACHbS5MnGlfbBR+p0VMNKXFZPd37/Z3WmfMbiHCg87UUa/7MTEBHEZMdMREQ0wADxATHTHREBPAA8RER0w0xATwADHRERMNMQE8QEx0ZcTkYGN5qre5dHu4WegdMDEBkAtioiMmGmICeICY6IiJhpgAHiAmOmKiISaAB1yKSXDz3NTWymx0B1yoYUwu7XzeLPQOuLSYBGvEBMDJERMdMdEQE8ADxERHTDTEBPAAMdEREw0xATxATHTERENMAA8QEx0x0RATwAPlxWT6Uufy6ULvtIiJjpgAyAUx0RETDTEBPEBMdGXGJAyJCYAaaP/1xMubFxsfmd3CEBNNaTHZ/d2/OdxpvW52CxHudZ4fxuTTwWAwYX4EwDUbF56Zai80Cr8DJiaa8mKy3jzcbr1hdgsRBsHkMCZfEhPAYcRER0w0xATwADHRERMNMQE8QEx0xERDTAAPEBMdMdEQE8ADxERXVkwONpc/Gqz/utA7YGICIBfERFdGTIKNxcne5gdfFh+T/zhPTACcGDHRERMNMQE8QEx0xERDTAAPOBaTye2V2Va4eK5hflSIvS/mm8OYFHoHTEwA1Aox0RETDTEBPEBMdMREQ0wADxATHTHREBPAA8RER0w0xATwADHRlRuTD4kJgOorMSbnO1dmXjO7hXAvJsvEBEA9lBaTa9PNzuWZYu+AiYmMmADIBTHRERMNMQE8MIzJZHthotU6P1boHTAx0ZQVkygk0ckeizw7cRiGja9iEgTPmR8BcA0x0RETDTEBPOBiTAa//mGhd8BuxiQkJgCyIyY6YqIhJoAHiImOmGiICeABYqIjJhpiAniAmOiIiYaYAB4gJroyYhJ2Fr/du7f0aXDvN4XeARMTALkgJrpSYtJabETPTIgJgFogJjpioiEmgAdcikn0ZcXtW3NfRlExPypEFJIoKGa3EMQEQK0QEx0x0RATwAPEREdMNMQE8AAx0RETDTEBPEBMdMREQ0wADxATHTHREBPAA8RER0w0xATwQFkxiUISBcXsFoKY6IgJgFwQEx0x0RATwANRRKKYRFExPyoEMdGUFZP+TuvMUbB2qciYRIYx+Xhw0Jk2uwBcQ0x0xERHTADHERMdMdERE8BxxERHTHTEBHAcMdEREx0xARxHTHTEREdMAMcREx0x0RETwHHEREdMdMQEcBwx0ZURk0hvc+njg3v/vtA7YGICIBfERFduTD4gJgCqz6WYRIYx+XgYkymzW4hhTM7src4P74DHCr0DJiYAaoOY6IiJjpgAjiMmOmKiIyaA41yLyRYxkRATALkgJjpioiMmgOOIiY6Y6IgJ4DhionMuJru/e5eYADgRYqIjJjpiAjiuvJicPvPg6vQls1sYYqIhJgBy015o3B7GpNA7YGKiKyMmB0Fr6mhn7eOiYzLodd/t73d+YHYBuIiYaIiJjpgAHiAmGmKi+8eYhGPF/s4AjBAx0RATHTEBPEBMNMRER0wADxATDTHRERPAA8REQ0x0xATwADHREBMdMQE8QEw0xERHTAAPOBeTD2YLvQMuLybL7+7fvX7G7BaCmADIjUsx2b517t2tG2cLvQMO7jSn9u40h3fAxMQWMQE8QEw0xERHTAAPEBMNMdERE8ADxERDTHTEBPAAMdEQEx0xATxATDS/j0mxd8DEBECt3P/rxsfExB4x0RETwAPERENMdMQE8EAZMbl/efrVztWZ94u+MyEmmtJjUvB/B8AItS82Lm0uTBR6p9W58uLUg6szt4mJvTJiEgatycNg7cvBYH3C/KgQg353/nC/8wYxARxGTDTEREdMAA8QEw0x0RETwAPERFNqTP7Tv/+B2S0EMQGQG2KiISY6YgJ4gJhoiImOmAAeICYaYqIjJoAHnIrJCjFREBMAuSEmGmKiIyaAB4iJpsSY/PnBxvJrRf7OiAmA3LgUk+A/nJt/eGP2DbNbiOCTtyd3V5tfDtZ/WegdcH9zaX7/3tLwDpiYAKgBYqIhJjpiAniAmGiIiY6YAB4gJpp/iMk8MRH8Y0zMLgAXlXw9k0JjsrVy7m+3b537vtktxN4Xze8Pn5n8beFvwN9b+tv+5vKfmN1ClHkKerMJwDV8ikvDR4J1PCMBHEZENEREx3skgMOIiIaI6IgI4DAioiEiOiICOKy9MLG4efEPCn0zmojoSonIVuuF6I31wiPS6/754UHnNSICOMilT2cREU2Zn87q73d+QEQABxERDRHRERHAYU5FhOuRSIgIgBMjIhoioiMigMOIiIaI6IgI4DAioiEiOiICOIyIaEqNyN3rhd4WIgLgxIiIhojoiAjgMCKiISI6IgI4zLGI/E335tlXzW4hdlZ/+fLenV99WOT1PiJEBEAtlByRQm3dnPs4+GB22uwWYufz5pm91flLxUdk6eODex8UeltKj0jBDyIAjAAR0RARHREBHNZeaNwmIvaIiI6IAA4jIhoioiMigMOIiIaI6IgI4DAioiEiOiICOIyIaIiIjogADiMiGiKiIyKAw5yKyC0ioiAiAE6kdX6ssXmx8ZFTEbl5rtDb4lJEejutl4+CtQ9LiMjf9Pcf/s9mF4Arooi0FyZaw4hMmh8VgojoyohIf6d15mj3d+8WHZGjXvfjwUGn0NsCYATKi8jMGw+uTTfNbmGIiIaIADgRIqIjIjoiAjiKiOiIiI6IAI4iIjoioiMigKOIiI6I6IgI4CgioiMiOiICOIqI6IiIjogAjiIiOiKiIyKAo4iIjojoiAjgKJciEi6ea2yvzH0Z/Ob/fM78qBDDiLyx98V84UEkIgAqj4joyohI2Fps9DaXvwzu/abQ2/JVRIK14bMqIgIgAyKiIyI6IgI4iojoiIiOiACOci4it4iIgogAOBEnI3LzXKG3hYjoiAjgKCKiIyI6IgI4iojoiIiOiACOIiI6IqIjIoCjiIiOiOiICOCoKB5RRKKYmB8VgohoyorI4fbaj49215tFRmT4/90YRuTLQRAUelsAjAAR0RERDREBHFZWRKKARCExu4UgIjoiAuBEiIiOiGiICOAwIqIjIhoiAjiMiOiIiIaIAA4jIjq3ItJ6g4gAyIyI6IiIhogADiMiOiKiISKAw4iIjohoiAjgMJciEsVje2W2Nfj1DyfMjwoRBSQKidktBBEBUAtEREdENEQEcBgR0ZURkWBjcTKKyGD9w0JvCxEBcCJEREdENEQEcBgR0RERDREBHEZEdEREQ0QAhxERHRHREBHAYURER0Q0RARwGBHRERENEQEcRkR0RERDRACHDSMy1V5o3Da7hSEimrIiMgzIfBQSs1uIMAgmv4rIYFDobQEwAkRER0Q0RARwGBHRuRWR/0hEAGRXWkSuTl/qXD59xuwWgojoiAiAE3ExItEp4c2PCkFENEQEcBgR0RERDREBHEZEdEREQ0QAhxERHRHREBHAYURER0Q0RARwGBHRlReRD4gIgGpzLCJTWyuzhd+WvdX5S8OIFHtbHkXk10QEQHURER0R0RARwGFEREdENEQEcBgR0ZURkYON5ane5tLtMBwr7Oy6ESIC4ESIiI6IaIgI4DAioiMiGiICOIyI6IiIhogADiMiOiKiISKAw4iIzq2IrDeJCIDMiIiOiGiICOCwzYWJM+2LjUtmtzBERFNaRIK1d/s7rUJvS3jQmRpG5OMwDAu9LQBGgIjoiIiGiAAOIyI6IqIhIoDDiIiOiGiICOCw8iIyc7tz5cUps1sIIqIjIgBOhIjoiIiGiAAOIyK6MiMy3CQiAKqLiOiIiIaIAA4jIjoioiEigMOIiI6IaIgI4DCXIrJ14+yZ7ZW5wm/LMCK3gzvNQm8LEQFQC0RER0Q0RARwGBHRERENEQEcRkR0RERDRACHERFdGRHZv3v9TK+9XPhtOdr9HREBkB0R0RERDREBHEZEdEREQ0QAhxERHRHREBHAYURER0Q0RARwGBHRERENEQEcdu/CxBv3FxpNs1sYIqIpLSI7ax8fBK1Cb0t/v3Nm0OteIiKAg4iIjohoiAjgMCKiIyIaIgI4jIjoiIiGiAAOIyI6IqIhIoDDyohIa/GVxjAirY33Xpo0PyoEEdEREQAnQkR0RERDRACHEREdEdEQEcBhRERHRDREBHAYEdEREQ0RARzmUkQe3ph9I7g1V+htCVtvNXZX51vBJ28XeltKi8juOhEBkB0R0RARHREBHEZENERER0QAhxERDRHRERHAYUREQ0R0RARwGBHRlBaRe0tv9DeXC70tESIC4ESIiIaI6IgI4DAioiEiOiICOIyIaIiIjogADiMiGiKiIyKAw9oXJ36+udD4idktBBHRlRGRMGw1DnfXPw33Ws+bHxXisNd9fXDw8J0wHCMigGuiZyHRsxGzWwgioistIsH6l2HQKvS2HO533hj0u4U/qwIwAkREQ0R0RARwGBHREBEdEQEcRkQ0RERHRACHERENEdEREcBhZUQkikcUkSgm5keFICIaIgLgxIiIhojoiAjgMCKiISI6IgI4jIhoiIiOiAAOcyki2zdnfxr9z+wWIorH3ur8bSJij4gADnMpItGzkOjZiNktRBSP6JlI9IzE/KgQRARALRARDRHRERHAYUREQ0R0RARwGBHREBEdEQEcRkQ0RERHRACHERFNWRGJAhKFxOwWgogAODEioiEiOiICOIyIaIiIjogADiMiGvcistYiIgAyu//XE+fbC3/wmtktBBHRlRKRYTyOdtZuFx2Ro4POT6P/mV0ALmlfbFzaXJg4Y3YLQUR0ZUXkq2ciw2ck5keFiJ6FRM9GzC4AlxARDRHRERHAYUREQ0R0RARwGBHREBEdEQEcRkQ0RERHRACHERENEdEREcBhZUSkc+XFqWFEbpvdwhARDREBcGJERENEdEQEcBgR0RARHREBHOZSRLZX5t7Zujn7utktxN5nzed3V5ufERF7RARwmGMRubR142yhtyW405zaW50v/LYQEQC1QEQ0RERHRACHERENEdEREcBhRERDRHREBHAYEdEQER0RARxGRDREREdEAIcREU1ZEem1ly/t371e6G0hIgBOjIhoiIiOiAAOIyIaIqIjIoDD2guN9zd+/cyrZrcQRERXSkT2Ws8f7qx9VnhEDh6+c9jrFnomAQAjMozI7Y0Lz0yZ3UIQEV0ZETkIWlNHO2uF35ZBr3upv98p9LYAGBEioiEiOiICOIyIaIiIjogADiMiGiKiIyKAw4iIhojoiAjgMCKiISI6IgI4jIhoiIiOiAAOKyUil0+feXB1+pLZLQwR0RARACdGRDREREdEAIcREQ0R0RERwGEuRWRrZfZ2cPNcobdl5/PmmWFECr8tRARALRARDRHRERHAYUREQ0R0RARwGBHREBEdEQEcRkQ0RERHRACHERENEdEREcBhRERDRHREBHAYEdGUFpHNpdsHG8uF3hYiAuDEiIiGiOiICOAwIqIhIjoiAjiqdX6s0V6YaA0jMml+VAgioisjIv2d1pmjYK3w23LU694ODzqF3hYAI0BEdERER0QARxERHRHRERHAUURER0R0RARwFBHREREdEQEcRUR0RERHRABHEREdEdEREcBRRERHRHREBHBUeRGZeePBtemm2S0MEdEQEQAnQkR0RERHRABHuRSRcPFcY3tltjWMSKG3ZRiRN/a+mC88iEQEQOURER0R0RERwFFEREdEdEQEcBQR0RERHREBHEVEdERER0QARxERHRHRERHAUURER0R0RARwFBHREREdEQEcRUR0ZUQkbC02epvLrWBjsdDbQkQAnAgR0RERHREBHBXFI4pIFBPzo0IQEU1ZETncbr1xtLte7G0Jw8YwIq0wCAq9LQBGgIjoiIiGiAAOIyI6IqIhIoDDiIiOiGiICOAwIqIjIhoiAjiMiOiIiIaIAA4jIjoioiEigMOIiI6IaIgI4DAioiMiGiICOKysiEQBiUJidgtBRHREBMCJuBSRKB5RRKKYmB8VIgpIFBKzWwgiAqAWiIiOiGiICOAwIqIjIhoiAjiMiOiIiIaIAA4jIjoioiEigMOIiI6IaIgI4DAioiMiGiICOIyI6IiIhogADiMiOiKiISKAw4iIroyIRPGIIhLFxPyoEEQEwIkMIzLVXmjcNruFISKasiISBSQKidktRBSPryIyjIn5EQBXEBEdEdEQEcBhRERHRDREBHAYEdEREQ0RARxGRHRERENEAIcRER0R0RARwGFEREdENEQEcBgR0RERDREBHEZEdEREQ0QAhxERHRHREBHAYaVF5Or0pc7l02fMbiGGEZnaWpkt/Lbsrc5fGkak2NtCRADUARHRERENEQEcRkR0RERDRACHEREdEdEQEcBhRERHRDREBHAYEdEREQ0RARxGRHRERENEAIcRER0R0RARwGFEREdENEQEcBgR0RERDREBXDY29v8DqIh/a45PMeQAAAAASUVORK5CYII="/>
          <p:cNvSpPr/>
          <p:nvPr/>
        </p:nvSpPr>
        <p:spPr>
          <a:xfrm>
            <a:off x="7071360" y="3870960"/>
            <a:ext cx="487680" cy="487680"/>
          </a:xfrm>
          <a:prstGeom prst="rect">
            <a:avLst/>
          </a:prstGeom>
          <a:noFill/>
          <a:ln>
            <a:noFill/>
          </a:ln>
        </p:spPr>
        <p:txBody>
          <a:bodyPr spcFirstLastPara="1" wrap="square" lIns="146300" tIns="73150" rIns="146300" bIns="73150" anchor="t" anchorCtr="0">
            <a:noAutofit/>
          </a:bodyPr>
          <a:lstStyle/>
          <a:p>
            <a:pPr marL="0" marR="0" lvl="0" indent="0" algn="l" rtl="0">
              <a:spcBef>
                <a:spcPts val="0"/>
              </a:spcBef>
              <a:spcAft>
                <a:spcPts val="0"/>
              </a:spcAft>
              <a:buNone/>
            </a:pPr>
            <a:endParaRPr sz="4608">
              <a:solidFill>
                <a:schemeClr val="dk1"/>
              </a:solidFill>
              <a:latin typeface="Calibri"/>
              <a:ea typeface="Calibri"/>
              <a:cs typeface="Calibri"/>
              <a:sym typeface="Calibri"/>
            </a:endParaRPr>
          </a:p>
        </p:txBody>
      </p:sp>
      <p:sp>
        <p:nvSpPr>
          <p:cNvPr id="164" name="Google Shape;164;p5"/>
          <p:cNvSpPr txBox="1"/>
          <p:nvPr/>
        </p:nvSpPr>
        <p:spPr>
          <a:xfrm>
            <a:off x="2621280" y="7331148"/>
            <a:ext cx="9875520" cy="777240"/>
          </a:xfrm>
          <a:prstGeom prst="rect">
            <a:avLst/>
          </a:prstGeom>
          <a:noFill/>
          <a:ln>
            <a:noFill/>
          </a:ln>
        </p:spPr>
        <p:txBody>
          <a:bodyPr spcFirstLastPara="1" wrap="square" lIns="109725" tIns="54850" rIns="109725" bIns="54850" anchor="ctr" anchorCtr="0">
            <a:normAutofit/>
          </a:bodyPr>
          <a:lstStyle/>
          <a:p>
            <a:pPr marL="0" marR="0" lvl="0" indent="0" algn="l" rtl="0">
              <a:spcBef>
                <a:spcPts val="0"/>
              </a:spcBef>
              <a:spcAft>
                <a:spcPts val="0"/>
              </a:spcAft>
              <a:buClr>
                <a:schemeClr val="lt1"/>
              </a:buClr>
              <a:buSzPts val="3359"/>
              <a:buFont typeface="Helvetica Neue"/>
              <a:buNone/>
            </a:pPr>
            <a:r>
              <a:rPr lang="en-US" sz="3359" b="1">
                <a:solidFill>
                  <a:schemeClr val="lt1"/>
                </a:solidFill>
                <a:latin typeface="Helvetica Neue"/>
                <a:ea typeface="Helvetica Neue"/>
                <a:cs typeface="Helvetica Neue"/>
                <a:sym typeface="Helvetica Neue"/>
              </a:rPr>
              <a:t>Romantic/Sexual Relations in a Highschool</a:t>
            </a:r>
            <a:endParaRPr/>
          </a:p>
        </p:txBody>
      </p:sp>
      <p:pic>
        <p:nvPicPr>
          <p:cNvPr id="165" name="Google Shape;165;p5"/>
          <p:cNvPicPr preferRelativeResize="0"/>
          <p:nvPr/>
        </p:nvPicPr>
        <p:blipFill rotWithShape="1">
          <a:blip r:embed="rId3">
            <a:alphaModFix/>
          </a:blip>
          <a:srcRect t="3659" b="8873"/>
          <a:stretch/>
        </p:blipFill>
        <p:spPr>
          <a:xfrm>
            <a:off x="350641" y="1218360"/>
            <a:ext cx="7975582" cy="5744308"/>
          </a:xfrm>
          <a:prstGeom prst="rect">
            <a:avLst/>
          </a:prstGeom>
          <a:noFill/>
          <a:ln w="88900" cap="sq" cmpd="thickThin">
            <a:solidFill>
              <a:srgbClr val="08345A"/>
            </a:solidFill>
            <a:prstDash val="solid"/>
            <a:miter lim="800000"/>
            <a:headEnd type="none" w="sm" len="sm"/>
            <a:tailEnd type="none" w="sm" len="sm"/>
          </a:ln>
        </p:spPr>
      </p:pic>
      <p:pic>
        <p:nvPicPr>
          <p:cNvPr id="166" name="Google Shape;166;p5"/>
          <p:cNvPicPr preferRelativeResize="0"/>
          <p:nvPr/>
        </p:nvPicPr>
        <p:blipFill rotWithShape="1">
          <a:blip r:embed="rId3">
            <a:alphaModFix/>
          </a:blip>
          <a:srcRect l="667" t="5623" r="32599" b="46895"/>
          <a:stretch/>
        </p:blipFill>
        <p:spPr>
          <a:xfrm>
            <a:off x="422576" y="1318336"/>
            <a:ext cx="5322278" cy="3118338"/>
          </a:xfrm>
          <a:prstGeom prst="rect">
            <a:avLst/>
          </a:prstGeom>
          <a:noFill/>
          <a:ln>
            <a:noFill/>
          </a:ln>
        </p:spPr>
      </p:pic>
      <p:sp>
        <p:nvSpPr>
          <p:cNvPr id="167" name="Google Shape;167;p5"/>
          <p:cNvSpPr/>
          <p:nvPr/>
        </p:nvSpPr>
        <p:spPr>
          <a:xfrm>
            <a:off x="1764090" y="264551"/>
            <a:ext cx="11589900" cy="634345"/>
          </a:xfrm>
          <a:prstGeom prst="wedgeRoundRectCallout">
            <a:avLst>
              <a:gd name="adj1" fmla="val 22983"/>
              <a:gd name="adj2" fmla="val -40461"/>
              <a:gd name="adj3" fmla="val 16667"/>
            </a:avLst>
          </a:prstGeom>
          <a:solidFill>
            <a:schemeClr val="accent3"/>
          </a:solidFill>
          <a:ln w="38100" cap="flat" cmpd="sng">
            <a:solidFill>
              <a:srgbClr val="4271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Helvetica Neue"/>
                <a:ea typeface="Helvetica Neue"/>
                <a:cs typeface="Helvetica Neue"/>
                <a:sym typeface="Helvetica Neue"/>
              </a:rPr>
              <a:t>The Structure of Romantic Relations at </a:t>
            </a:r>
            <a:r>
              <a:rPr lang="en-US" sz="2800" b="1" i="1">
                <a:solidFill>
                  <a:schemeClr val="lt1"/>
                </a:solidFill>
                <a:latin typeface="Helvetica Neue"/>
                <a:ea typeface="Helvetica Neue"/>
                <a:cs typeface="Helvetica Neue"/>
                <a:sym typeface="Helvetica Neue"/>
              </a:rPr>
              <a:t>“Jefferson High School”</a:t>
            </a:r>
            <a:endParaRPr sz="2800" i="1">
              <a:solidFill>
                <a:schemeClr val="lt1"/>
              </a:solidFill>
              <a:latin typeface="Helvetica Neue"/>
              <a:ea typeface="Helvetica Neue"/>
              <a:cs typeface="Helvetica Neue"/>
              <a:sym typeface="Helvetica Neue"/>
            </a:endParaRPr>
          </a:p>
        </p:txBody>
      </p:sp>
      <p:sp>
        <p:nvSpPr>
          <p:cNvPr id="168" name="Google Shape;168;p5"/>
          <p:cNvSpPr txBox="1"/>
          <p:nvPr/>
        </p:nvSpPr>
        <p:spPr>
          <a:xfrm>
            <a:off x="8485762" y="1667134"/>
            <a:ext cx="5793997" cy="3970318"/>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accent1"/>
              </a:buClr>
              <a:buSzPts val="2240"/>
              <a:buFont typeface="Noto Sans Symbols"/>
              <a:buChar char="⬣"/>
            </a:pPr>
            <a:r>
              <a:rPr lang="en-US" sz="2800" b="1" i="1">
                <a:solidFill>
                  <a:schemeClr val="dk1"/>
                </a:solidFill>
                <a:latin typeface="Calibri"/>
                <a:ea typeface="Calibri"/>
                <a:cs typeface="Calibri"/>
                <a:sym typeface="Calibri"/>
              </a:rPr>
              <a:t>Each circle represents a student and lines connecting students represent romantic relations occurring within 6 months preceding the interview. Numbers under the figure count the number of times the pattern was observed. (i.e. we found 63 pairs unconnected to anyone else)</a:t>
            </a:r>
            <a:endParaRPr sz="2800" b="1" i="1">
              <a:solidFill>
                <a:schemeClr val="dk1"/>
              </a:solidFill>
              <a:latin typeface="Calibri"/>
              <a:ea typeface="Calibri"/>
              <a:cs typeface="Calibri"/>
              <a:sym typeface="Calibri"/>
            </a:endParaRPr>
          </a:p>
        </p:txBody>
      </p:sp>
      <p:sp>
        <p:nvSpPr>
          <p:cNvPr id="169" name="Google Shape;169;p5"/>
          <p:cNvSpPr/>
          <p:nvPr/>
        </p:nvSpPr>
        <p:spPr>
          <a:xfrm>
            <a:off x="9349538" y="6005932"/>
            <a:ext cx="4066444" cy="646986"/>
          </a:xfrm>
          <a:prstGeom prst="roundRect">
            <a:avLst>
              <a:gd name="adj" fmla="val 16667"/>
            </a:avLst>
          </a:prstGeom>
          <a:solidFill>
            <a:schemeClr val="accent2"/>
          </a:solidFill>
          <a:ln w="38100" cap="flat" cmpd="sng">
            <a:solidFill>
              <a:srgbClr val="AF502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latin typeface="Helvetica Neue"/>
                <a:ea typeface="Helvetica Neue"/>
                <a:cs typeface="Helvetica Neue"/>
                <a:sym typeface="Helvetica Neue"/>
              </a:rPr>
              <a:t>Heterogeneity </a:t>
            </a:r>
            <a:endParaRPr sz="3200" b="1">
              <a:solidFill>
                <a:schemeClr val="lt1"/>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Custom 1">
      <a:dk1>
        <a:srgbClr val="022539"/>
      </a:dk1>
      <a:lt1>
        <a:srgbClr val="FFFFFF"/>
      </a:lt1>
      <a:dk2>
        <a:srgbClr val="1F497D"/>
      </a:dk2>
      <a:lt2>
        <a:srgbClr val="EEECE1"/>
      </a:lt2>
      <a:accent1>
        <a:srgbClr val="F7C145"/>
      </a:accent1>
      <a:accent2>
        <a:srgbClr val="F06E33"/>
      </a:accent2>
      <a:accent3>
        <a:srgbClr val="5B9BA3"/>
      </a:accent3>
      <a:accent4>
        <a:srgbClr val="710552"/>
      </a:accent4>
      <a:accent5>
        <a:srgbClr val="D6DAD3"/>
      </a:accent5>
      <a:accent6>
        <a:srgbClr val="8E8A77"/>
      </a:accent6>
      <a:hlink>
        <a:srgbClr val="4177BA"/>
      </a:hlink>
      <a:folHlink>
        <a:srgbClr val="F7C1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3B3438105A194AA2F6E1F16924785F" ma:contentTypeVersion="13" ma:contentTypeDescription="Create a new document." ma:contentTypeScope="" ma:versionID="053d81c6fc454afd3ffe965dfae1ab4b">
  <xsd:schema xmlns:xsd="http://www.w3.org/2001/XMLSchema" xmlns:xs="http://www.w3.org/2001/XMLSchema" xmlns:p="http://schemas.microsoft.com/office/2006/metadata/properties" xmlns:ns2="fd6356a8-2947-4d75-8553-73d8babebe16" xmlns:ns3="ad043fdf-1be9-415b-b0af-c7b5a2dac6b9" targetNamespace="http://schemas.microsoft.com/office/2006/metadata/properties" ma:root="true" ma:fieldsID="ddf4c6a84ea4bd91c9b59d4f07ca2ee6" ns2:_="" ns3:_="">
    <xsd:import namespace="fd6356a8-2947-4d75-8553-73d8babebe16"/>
    <xsd:import namespace="ad043fdf-1be9-415b-b0af-c7b5a2dac6b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356a8-2947-4d75-8553-73d8babebe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d043fdf-1be9-415b-b0af-c7b5a2dac6b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C570FD-F3B7-44CE-895A-43A8D500EE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6356a8-2947-4d75-8553-73d8babebe16"/>
    <ds:schemaRef ds:uri="ad043fdf-1be9-415b-b0af-c7b5a2dac6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FE99DC-C7AF-4ED8-AC37-245E76584A1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55D5E4B-C30F-41AA-ACD0-B881E63D17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3943</TotalTime>
  <Words>2683</Words>
  <Application>Microsoft Macintosh PowerPoint</Application>
  <PresentationFormat>Custom</PresentationFormat>
  <Paragraphs>395</Paragraphs>
  <Slides>77</Slides>
  <Notes>75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Calibri</vt:lpstr>
      <vt:lpstr>Helvetica Neue</vt:lpstr>
      <vt:lpstr>Wingdings</vt:lpstr>
      <vt:lpstr>Times</vt:lpstr>
      <vt:lpstr>Noto Sans Symbols</vt:lpstr>
      <vt:lpstr>Comic Sans MS</vt:lpstr>
      <vt:lpstr>Arial</vt:lpstr>
      <vt:lpstr>Office Theme</vt:lpstr>
      <vt:lpstr>From large graphs to large neural networks</vt:lpstr>
      <vt:lpstr>Outline</vt:lpstr>
      <vt:lpstr>Some introductory textbooks</vt:lpstr>
      <vt:lpstr>More specialized textbooks</vt:lpstr>
      <vt:lpstr>PowerPoint Presentation</vt:lpstr>
      <vt:lpstr>PowerPoint Presentation</vt:lpstr>
      <vt:lpstr>PowerPoint Presentation</vt:lpstr>
      <vt:lpstr>Epidemics Diffusion processes on social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the structural properties of the network affect the dynamics/evolution of the corresponding complex system?</vt:lpstr>
      <vt:lpstr>PowerPoint Presentation</vt:lpstr>
      <vt:lpstr>Nodes, edges, density, degree</vt:lpstr>
      <vt:lpstr>Adjacency matrix</vt:lpstr>
      <vt:lpstr>Degree distribution</vt:lpstr>
      <vt:lpstr>Friendship paradox: your friends have more friends than you!</vt:lpstr>
      <vt:lpstr>G(n,p) random graph model</vt:lpstr>
      <vt:lpstr>Emergence of giant connected component in G(n,p)</vt:lpstr>
      <vt:lpstr>Average path length &amp; diameter in G(n,p) networks</vt:lpstr>
      <vt:lpstr>Degree correlations</vt:lpstr>
      <vt:lpstr>Degree correlations - examples</vt:lpstr>
      <vt:lpstr>PowerPoint Presentation</vt:lpstr>
      <vt:lpstr>Why network modeling?</vt:lpstr>
      <vt:lpstr>Preferential attachment – scale-free network</vt:lpstr>
      <vt:lpstr>Preferential attachment – scale-free network</vt:lpstr>
      <vt:lpstr>Stochastic Block Model (SBM)</vt:lpstr>
      <vt:lpstr>Optimization-based network formation</vt:lpstr>
      <vt:lpstr>Optimization-based network formation</vt:lpstr>
      <vt:lpstr>Hierarchical Random Graphs – learning a model from data</vt:lpstr>
      <vt:lpstr>Maximum Likelihood Estimation  of dendrogram probabilities</vt:lpstr>
      <vt:lpstr>Dendrogram search using Markov Chain Monte Carlo (MCMC) optimization</vt:lpstr>
      <vt:lpstr>PowerPoint Presentation</vt:lpstr>
      <vt:lpstr>Node embeddings</vt:lpstr>
      <vt:lpstr>Shallow embeddings based on node similarity</vt:lpstr>
      <vt:lpstr>Random-walk embeddings (DeepWalk, Node2Vec)</vt:lpstr>
      <vt:lpstr>Applications of node embeddings</vt:lpstr>
      <vt:lpstr>Graph Neural Nets (GNNs)</vt:lpstr>
      <vt:lpstr>Graph Neural Nets (GNNs)</vt:lpstr>
      <vt:lpstr>Decoder &amp; training with binary cross-entropy loss</vt:lpstr>
      <vt:lpstr>A GNN application: polypharmacy side effects</vt:lpstr>
      <vt:lpstr>GNN - encoders</vt:lpstr>
      <vt:lpstr>GNN - decoders</vt:lpstr>
      <vt:lpstr>Deep generative models for graphs</vt:lpstr>
      <vt:lpstr>PowerPoint Presentation</vt:lpstr>
      <vt:lpstr>Network sampling strategies</vt:lpstr>
      <vt:lpstr>Network sampling strategies</vt:lpstr>
      <vt:lpstr>Estimation of “network totals” using Horvitz-Thompson</vt:lpstr>
      <vt:lpstr>Estimation of number of edges using Horvitz-Thompson</vt:lpstr>
      <vt:lpstr>Link prediction using a node similarity metric</vt:lpstr>
      <vt:lpstr>PowerPoint Presentation</vt:lpstr>
      <vt:lpstr>Clustering on graphs: community detection</vt:lpstr>
      <vt:lpstr>Clustering on graphs: community detection</vt:lpstr>
      <vt:lpstr>How to evaluate the partitioning of nodes in a given set of clusters? </vt:lpstr>
      <vt:lpstr>Which partition maximizes modularity?</vt:lpstr>
      <vt:lpstr>Greedy modularity maximization</vt:lpstr>
      <vt:lpstr>Hierarchical clustering + modularity maximization</vt:lpstr>
      <vt:lpstr>Overlapping community detection</vt:lpstr>
      <vt:lpstr>C-Finder algorithm (k-clique)</vt:lpstr>
      <vt:lpstr>PowerPoint Presentation</vt:lpstr>
      <vt:lpstr>“Spreading processes” (diffusion) on networks</vt:lpstr>
      <vt:lpstr>Different classes of epidemic models</vt:lpstr>
      <vt:lpstr>SI model – homogeneous mixing</vt:lpstr>
      <vt:lpstr>SIS model – homogeneous mixing</vt:lpstr>
      <vt:lpstr>SIR model – homogeneous mixing</vt:lpstr>
      <vt:lpstr>Attack Rate (AR) and Reproductive Number R0</vt:lpstr>
      <vt:lpstr>Is homogeneous mixing assumption realistic?  Number of partners since sexual initiation (1996, Sweden)</vt:lpstr>
      <vt:lpstr>The fallacy of the reproductive number in real contact networks</vt:lpstr>
      <vt:lpstr>Degree block approximation – SIS model</vt:lpstr>
      <vt:lpstr>No epidemic threshold for scale-free networks</vt:lpstr>
      <vt:lpstr>Other topics in network science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Day, Talia M</dc:creator>
  <cp:lastModifiedBy>Constantine Dovrolis</cp:lastModifiedBy>
  <cp:revision>52</cp:revision>
  <dcterms:created xsi:type="dcterms:W3CDTF">2020-01-06T15:13:06Z</dcterms:created>
  <dcterms:modified xsi:type="dcterms:W3CDTF">2023-11-09T07:44:53Z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0x010100B63B3438105A194AA2F6E1F16924785F</vt:lpwstr>
  </property>
</Properties>
</file>